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70" r:id="rId6"/>
    <p:sldId id="261" r:id="rId7"/>
    <p:sldId id="260" r:id="rId8"/>
    <p:sldId id="263" r:id="rId9"/>
    <p:sldId id="264" r:id="rId10"/>
    <p:sldId id="265" r:id="rId11"/>
    <p:sldId id="268" r:id="rId12"/>
    <p:sldId id="26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78C30"/>
    <a:srgbClr val="6780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ECDC406-CEBA-4A41-89BF-1CC31C6CAB62}" type="datetimeFigureOut">
              <a:rPr lang="en-US" smtClean="0"/>
              <a:t>3/23/2021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68F90C-D7CC-493A-910A-D59D0345D3E8}" type="slidenum">
              <a:rPr lang="en-US" smtClean="0"/>
              <a:t>‹#›</a:t>
            </a:fld>
            <a:endParaRPr lang="en-US"/>
          </a:p>
        </p:txBody>
      </p:sp>
    </p:spTree>
    <p:extLst>
      <p:ext uri="{BB962C8B-B14F-4D97-AF65-F5344CB8AC3E}">
        <p14:creationId xmlns:p14="http://schemas.microsoft.com/office/powerpoint/2010/main" val="1854720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CDC406-CEBA-4A41-89BF-1CC31C6CAB62}" type="datetimeFigureOut">
              <a:rPr lang="en-US" smtClean="0"/>
              <a:t>3/23/2021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68F90C-D7CC-493A-910A-D59D0345D3E8}" type="slidenum">
              <a:rPr lang="en-US" smtClean="0"/>
              <a:t>‹#›</a:t>
            </a:fld>
            <a:endParaRPr lang="en-US"/>
          </a:p>
        </p:txBody>
      </p:sp>
    </p:spTree>
    <p:extLst>
      <p:ext uri="{BB962C8B-B14F-4D97-AF65-F5344CB8AC3E}">
        <p14:creationId xmlns:p14="http://schemas.microsoft.com/office/powerpoint/2010/main" val="751676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CDC406-CEBA-4A41-89BF-1CC31C6CAB62}" type="datetimeFigureOut">
              <a:rPr lang="en-US" smtClean="0"/>
              <a:t>3/23/2021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68F90C-D7CC-493A-910A-D59D0345D3E8}" type="slidenum">
              <a:rPr lang="en-US" smtClean="0"/>
              <a:t>‹#›</a:t>
            </a:fld>
            <a:endParaRPr lang="en-US"/>
          </a:p>
        </p:txBody>
      </p:sp>
    </p:spTree>
    <p:extLst>
      <p:ext uri="{BB962C8B-B14F-4D97-AF65-F5344CB8AC3E}">
        <p14:creationId xmlns:p14="http://schemas.microsoft.com/office/powerpoint/2010/main" val="1406496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CDC406-CEBA-4A41-89BF-1CC31C6CAB62}" type="datetimeFigureOut">
              <a:rPr lang="en-US" smtClean="0"/>
              <a:t>3/23/2021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68F90C-D7CC-493A-910A-D59D0345D3E8}" type="slidenum">
              <a:rPr lang="en-US" smtClean="0"/>
              <a:t>‹#›</a:t>
            </a:fld>
            <a:endParaRPr lang="en-US"/>
          </a:p>
        </p:txBody>
      </p:sp>
    </p:spTree>
    <p:extLst>
      <p:ext uri="{BB962C8B-B14F-4D97-AF65-F5344CB8AC3E}">
        <p14:creationId xmlns:p14="http://schemas.microsoft.com/office/powerpoint/2010/main" val="2428535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ECDC406-CEBA-4A41-89BF-1CC31C6CAB62}" type="datetimeFigureOut">
              <a:rPr lang="en-US" smtClean="0"/>
              <a:t>3/23/2021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68F90C-D7CC-493A-910A-D59D0345D3E8}" type="slidenum">
              <a:rPr lang="en-US" smtClean="0"/>
              <a:t>‹#›</a:t>
            </a:fld>
            <a:endParaRPr lang="en-US"/>
          </a:p>
        </p:txBody>
      </p:sp>
    </p:spTree>
    <p:extLst>
      <p:ext uri="{BB962C8B-B14F-4D97-AF65-F5344CB8AC3E}">
        <p14:creationId xmlns:p14="http://schemas.microsoft.com/office/powerpoint/2010/main" val="221173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ECDC406-CEBA-4A41-89BF-1CC31C6CAB62}" type="datetimeFigureOut">
              <a:rPr lang="en-US" smtClean="0"/>
              <a:t>3/23/2021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68F90C-D7CC-493A-910A-D59D0345D3E8}" type="slidenum">
              <a:rPr lang="en-US" smtClean="0"/>
              <a:t>‹#›</a:t>
            </a:fld>
            <a:endParaRPr lang="en-US"/>
          </a:p>
        </p:txBody>
      </p:sp>
    </p:spTree>
    <p:extLst>
      <p:ext uri="{BB962C8B-B14F-4D97-AF65-F5344CB8AC3E}">
        <p14:creationId xmlns:p14="http://schemas.microsoft.com/office/powerpoint/2010/main" val="3921331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ECDC406-CEBA-4A41-89BF-1CC31C6CAB62}" type="datetimeFigureOut">
              <a:rPr lang="en-US" smtClean="0"/>
              <a:t>3/23/2021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68F90C-D7CC-493A-910A-D59D0345D3E8}" type="slidenum">
              <a:rPr lang="en-US" smtClean="0"/>
              <a:t>‹#›</a:t>
            </a:fld>
            <a:endParaRPr lang="en-US"/>
          </a:p>
        </p:txBody>
      </p:sp>
    </p:spTree>
    <p:extLst>
      <p:ext uri="{BB962C8B-B14F-4D97-AF65-F5344CB8AC3E}">
        <p14:creationId xmlns:p14="http://schemas.microsoft.com/office/powerpoint/2010/main" val="1256628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ECDC406-CEBA-4A41-89BF-1CC31C6CAB62}" type="datetimeFigureOut">
              <a:rPr lang="en-US" smtClean="0"/>
              <a:t>3/23/2021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68F90C-D7CC-493A-910A-D59D0345D3E8}" type="slidenum">
              <a:rPr lang="en-US" smtClean="0"/>
              <a:t>‹#›</a:t>
            </a:fld>
            <a:endParaRPr lang="en-US"/>
          </a:p>
        </p:txBody>
      </p:sp>
    </p:spTree>
    <p:extLst>
      <p:ext uri="{BB962C8B-B14F-4D97-AF65-F5344CB8AC3E}">
        <p14:creationId xmlns:p14="http://schemas.microsoft.com/office/powerpoint/2010/main" val="1345516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CDC406-CEBA-4A41-89BF-1CC31C6CAB62}" type="datetimeFigureOut">
              <a:rPr lang="en-US" smtClean="0"/>
              <a:t>3/23/2021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68F90C-D7CC-493A-910A-D59D0345D3E8}" type="slidenum">
              <a:rPr lang="en-US" smtClean="0"/>
              <a:t>‹#›</a:t>
            </a:fld>
            <a:endParaRPr lang="en-US"/>
          </a:p>
        </p:txBody>
      </p:sp>
    </p:spTree>
    <p:extLst>
      <p:ext uri="{BB962C8B-B14F-4D97-AF65-F5344CB8AC3E}">
        <p14:creationId xmlns:p14="http://schemas.microsoft.com/office/powerpoint/2010/main" val="1998466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ECDC406-CEBA-4A41-89BF-1CC31C6CAB62}" type="datetimeFigureOut">
              <a:rPr lang="en-US" smtClean="0"/>
              <a:t>3/23/2021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68F90C-D7CC-493A-910A-D59D0345D3E8}" type="slidenum">
              <a:rPr lang="en-US" smtClean="0"/>
              <a:t>‹#›</a:t>
            </a:fld>
            <a:endParaRPr lang="en-US"/>
          </a:p>
        </p:txBody>
      </p:sp>
    </p:spTree>
    <p:extLst>
      <p:ext uri="{BB962C8B-B14F-4D97-AF65-F5344CB8AC3E}">
        <p14:creationId xmlns:p14="http://schemas.microsoft.com/office/powerpoint/2010/main" val="1590851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ECDC406-CEBA-4A41-89BF-1CC31C6CAB62}" type="datetimeFigureOut">
              <a:rPr lang="en-US" smtClean="0"/>
              <a:t>3/23/2021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68F90C-D7CC-493A-910A-D59D0345D3E8}" type="slidenum">
              <a:rPr lang="en-US" smtClean="0"/>
              <a:t>‹#›</a:t>
            </a:fld>
            <a:endParaRPr lang="en-US"/>
          </a:p>
        </p:txBody>
      </p:sp>
    </p:spTree>
    <p:extLst>
      <p:ext uri="{BB962C8B-B14F-4D97-AF65-F5344CB8AC3E}">
        <p14:creationId xmlns:p14="http://schemas.microsoft.com/office/powerpoint/2010/main" val="1483937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CDC406-CEBA-4A41-89BF-1CC31C6CAB62}" type="datetimeFigureOut">
              <a:rPr lang="en-US" smtClean="0"/>
              <a:t>3/23/2021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68F90C-D7CC-493A-910A-D59D0345D3E8}" type="slidenum">
              <a:rPr lang="en-US" smtClean="0"/>
              <a:t>‹#›</a:t>
            </a:fld>
            <a:endParaRPr lang="en-US"/>
          </a:p>
        </p:txBody>
      </p:sp>
    </p:spTree>
    <p:extLst>
      <p:ext uri="{BB962C8B-B14F-4D97-AF65-F5344CB8AC3E}">
        <p14:creationId xmlns:p14="http://schemas.microsoft.com/office/powerpoint/2010/main" val="5888527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healthspark.org/innovation-lab"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mailto:info@healthspark.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sv-SE" dirty="0">
                <a:solidFill>
                  <a:srgbClr val="6780A4"/>
                </a:solidFill>
              </a:rPr>
              <a:t>HealthSpark Foundation’s</a:t>
            </a:r>
            <a:br>
              <a:rPr lang="sv-SE" dirty="0">
                <a:solidFill>
                  <a:srgbClr val="6780A4"/>
                </a:solidFill>
              </a:rPr>
            </a:br>
            <a:r>
              <a:rPr lang="sv-SE" dirty="0">
                <a:solidFill>
                  <a:srgbClr val="6780A4"/>
                </a:solidFill>
              </a:rPr>
              <a:t>Spring 2021 </a:t>
            </a:r>
            <a:br>
              <a:rPr lang="sv-SE" dirty="0">
                <a:solidFill>
                  <a:srgbClr val="6780A4"/>
                </a:solidFill>
              </a:rPr>
            </a:br>
            <a:r>
              <a:rPr lang="sv-SE" dirty="0">
                <a:solidFill>
                  <a:srgbClr val="6780A4"/>
                </a:solidFill>
              </a:rPr>
              <a:t>Innovation Lab Grant Program</a:t>
            </a:r>
            <a:endParaRPr lang="en-US" dirty="0">
              <a:solidFill>
                <a:srgbClr val="6780A4"/>
              </a:solidFill>
            </a:endParaRPr>
          </a:p>
        </p:txBody>
      </p:sp>
      <p:sp>
        <p:nvSpPr>
          <p:cNvPr id="3" name="Subtitle 2"/>
          <p:cNvSpPr>
            <a:spLocks noGrp="1"/>
          </p:cNvSpPr>
          <p:nvPr>
            <p:ph type="subTitle" idx="1"/>
          </p:nvPr>
        </p:nvSpPr>
        <p:spPr/>
        <p:txBody>
          <a:bodyPr/>
          <a:lstStyle/>
          <a:p>
            <a:r>
              <a:rPr lang="en-US" dirty="0">
                <a:solidFill>
                  <a:srgbClr val="B78C30"/>
                </a:solidFill>
              </a:rPr>
              <a:t>Info Session</a:t>
            </a:r>
          </a:p>
          <a:p>
            <a:r>
              <a:rPr lang="en-US" dirty="0">
                <a:solidFill>
                  <a:srgbClr val="B78C30"/>
                </a:solidFill>
              </a:rPr>
              <a:t>March 24, 2021</a:t>
            </a:r>
          </a:p>
        </p:txBody>
      </p:sp>
      <p:pic>
        <p:nvPicPr>
          <p:cNvPr id="5" name="Picture 4" descr="Logo, company name&#10;&#10;Description automatically generated">
            <a:extLst>
              <a:ext uri="{FF2B5EF4-FFF2-40B4-BE49-F238E27FC236}">
                <a16:creationId xmlns:a16="http://schemas.microsoft.com/office/drawing/2014/main" id="{74E0EA8E-895B-40A2-BC1D-A088AA8AF5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5095" y="4429919"/>
            <a:ext cx="2928959" cy="2371742"/>
          </a:xfrm>
          <a:prstGeom prst="rect">
            <a:avLst/>
          </a:prstGeom>
        </p:spPr>
      </p:pic>
    </p:spTree>
    <p:extLst>
      <p:ext uri="{BB962C8B-B14F-4D97-AF65-F5344CB8AC3E}">
        <p14:creationId xmlns:p14="http://schemas.microsoft.com/office/powerpoint/2010/main" val="16967719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67310-5697-49C6-8769-5E7C93CF8B3A}"/>
              </a:ext>
            </a:extLst>
          </p:cNvPr>
          <p:cNvSpPr>
            <a:spLocks noGrp="1"/>
          </p:cNvSpPr>
          <p:nvPr>
            <p:ph type="title"/>
          </p:nvPr>
        </p:nvSpPr>
        <p:spPr/>
        <p:txBody>
          <a:bodyPr/>
          <a:lstStyle/>
          <a:p>
            <a:r>
              <a:rPr lang="en-US" dirty="0">
                <a:solidFill>
                  <a:srgbClr val="B78C30"/>
                </a:solidFill>
              </a:rPr>
              <a:t>Sample Projects</a:t>
            </a:r>
          </a:p>
        </p:txBody>
      </p:sp>
      <p:sp>
        <p:nvSpPr>
          <p:cNvPr id="3" name="Content Placeholder 2">
            <a:extLst>
              <a:ext uri="{FF2B5EF4-FFF2-40B4-BE49-F238E27FC236}">
                <a16:creationId xmlns:a16="http://schemas.microsoft.com/office/drawing/2014/main" id="{E5ED1583-122B-46C6-B026-E615DB55D2BA}"/>
              </a:ext>
            </a:extLst>
          </p:cNvPr>
          <p:cNvSpPr>
            <a:spLocks noGrp="1"/>
          </p:cNvSpPr>
          <p:nvPr>
            <p:ph idx="1"/>
          </p:nvPr>
        </p:nvSpPr>
        <p:spPr/>
        <p:txBody>
          <a:bodyPr/>
          <a:lstStyle/>
          <a:p>
            <a:r>
              <a:rPr lang="en-US" dirty="0"/>
              <a:t>Access Services, “Taking it to the Streets, part 2”: Piloting Street Medicine in Pottstown</a:t>
            </a:r>
          </a:p>
          <a:p>
            <a:r>
              <a:rPr lang="en-US" dirty="0"/>
              <a:t>Maternity Care Coalition, “Montco Mamas”</a:t>
            </a:r>
          </a:p>
          <a:p>
            <a:r>
              <a:rPr lang="en-US" dirty="0"/>
              <a:t>Senior Adult Activities Center of Montgomery County, “Connecting Seniors to the Safety Net”</a:t>
            </a:r>
          </a:p>
          <a:p>
            <a:endParaRPr lang="en-US" dirty="0"/>
          </a:p>
          <a:p>
            <a:endParaRPr lang="en-US" dirty="0"/>
          </a:p>
        </p:txBody>
      </p:sp>
    </p:spTree>
    <p:extLst>
      <p:ext uri="{BB962C8B-B14F-4D97-AF65-F5344CB8AC3E}">
        <p14:creationId xmlns:p14="http://schemas.microsoft.com/office/powerpoint/2010/main" val="649800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D8F53-412E-4C7B-B810-DCC89FB2D4FD}"/>
              </a:ext>
            </a:extLst>
          </p:cNvPr>
          <p:cNvSpPr>
            <a:spLocks noGrp="1"/>
          </p:cNvSpPr>
          <p:nvPr>
            <p:ph type="title"/>
          </p:nvPr>
        </p:nvSpPr>
        <p:spPr/>
        <p:txBody>
          <a:bodyPr/>
          <a:lstStyle/>
          <a:p>
            <a:r>
              <a:rPr lang="en-US" dirty="0">
                <a:solidFill>
                  <a:srgbClr val="B78C30"/>
                </a:solidFill>
              </a:rPr>
              <a:t>Additional Notes</a:t>
            </a:r>
          </a:p>
        </p:txBody>
      </p:sp>
      <p:sp>
        <p:nvSpPr>
          <p:cNvPr id="3" name="Content Placeholder 2">
            <a:extLst>
              <a:ext uri="{FF2B5EF4-FFF2-40B4-BE49-F238E27FC236}">
                <a16:creationId xmlns:a16="http://schemas.microsoft.com/office/drawing/2014/main" id="{4F5C87DE-DBDF-4C04-9B2A-EB81CFD3E7D6}"/>
              </a:ext>
            </a:extLst>
          </p:cNvPr>
          <p:cNvSpPr>
            <a:spLocks noGrp="1"/>
          </p:cNvSpPr>
          <p:nvPr>
            <p:ph idx="1"/>
          </p:nvPr>
        </p:nvSpPr>
        <p:spPr/>
        <p:txBody>
          <a:bodyPr>
            <a:normAutofit/>
          </a:bodyPr>
          <a:lstStyle/>
          <a:p>
            <a:r>
              <a:rPr lang="en-US" dirty="0"/>
              <a:t>Apply online via the Foundation’s online grant portal, </a:t>
            </a:r>
            <a:r>
              <a:rPr lang="en-US" dirty="0" err="1"/>
              <a:t>Foundant</a:t>
            </a:r>
            <a:endParaRPr lang="en-US" dirty="0"/>
          </a:p>
          <a:p>
            <a:pPr lvl="1"/>
            <a:r>
              <a:rPr lang="en-US" dirty="0"/>
              <a:t>Healthspark.org -&gt; “Grantmaking” -&gt; “Apply to the Foundation”</a:t>
            </a:r>
          </a:p>
          <a:p>
            <a:pPr lvl="1"/>
            <a:r>
              <a:rPr lang="en-US" dirty="0"/>
              <a:t>Use your organization’s log in, or contact us if you don’t know if your organization has a log in</a:t>
            </a:r>
          </a:p>
          <a:p>
            <a:r>
              <a:rPr lang="en-US" dirty="0"/>
              <a:t>Find the RFP and other documents at </a:t>
            </a:r>
            <a:r>
              <a:rPr lang="en-US" dirty="0">
                <a:hlinkClick r:id="rId2"/>
              </a:rPr>
              <a:t>healthspark.org/innovation-lab</a:t>
            </a:r>
            <a:r>
              <a:rPr lang="en-US" dirty="0"/>
              <a:t>.</a:t>
            </a:r>
          </a:p>
          <a:p>
            <a:endParaRPr lang="en-US" dirty="0"/>
          </a:p>
        </p:txBody>
      </p:sp>
    </p:spTree>
    <p:extLst>
      <p:ext uri="{BB962C8B-B14F-4D97-AF65-F5344CB8AC3E}">
        <p14:creationId xmlns:p14="http://schemas.microsoft.com/office/powerpoint/2010/main" val="2893708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F66C2-1E88-4466-AB78-618935EB8AB0}"/>
              </a:ext>
            </a:extLst>
          </p:cNvPr>
          <p:cNvSpPr>
            <a:spLocks noGrp="1"/>
          </p:cNvSpPr>
          <p:nvPr>
            <p:ph type="title"/>
          </p:nvPr>
        </p:nvSpPr>
        <p:spPr/>
        <p:txBody>
          <a:bodyPr/>
          <a:lstStyle/>
          <a:p>
            <a:r>
              <a:rPr lang="en-US" dirty="0">
                <a:solidFill>
                  <a:srgbClr val="B78C30"/>
                </a:solidFill>
              </a:rPr>
              <a:t>Reminders</a:t>
            </a:r>
          </a:p>
        </p:txBody>
      </p:sp>
      <p:sp>
        <p:nvSpPr>
          <p:cNvPr id="3" name="Content Placeholder 2">
            <a:extLst>
              <a:ext uri="{FF2B5EF4-FFF2-40B4-BE49-F238E27FC236}">
                <a16:creationId xmlns:a16="http://schemas.microsoft.com/office/drawing/2014/main" id="{0AFBD802-2EF1-453D-81AB-52AC2E2B7184}"/>
              </a:ext>
            </a:extLst>
          </p:cNvPr>
          <p:cNvSpPr>
            <a:spLocks noGrp="1"/>
          </p:cNvSpPr>
          <p:nvPr>
            <p:ph idx="1"/>
          </p:nvPr>
        </p:nvSpPr>
        <p:spPr/>
        <p:txBody>
          <a:bodyPr/>
          <a:lstStyle/>
          <a:p>
            <a:r>
              <a:rPr lang="en-US" dirty="0"/>
              <a:t>We encourage applicants to call us with their project idea before applying!</a:t>
            </a:r>
          </a:p>
          <a:p>
            <a:r>
              <a:rPr lang="en-US" dirty="0"/>
              <a:t>215-716-5400</a:t>
            </a:r>
          </a:p>
          <a:p>
            <a:r>
              <a:rPr lang="en-US" dirty="0">
                <a:hlinkClick r:id="rId2"/>
              </a:rPr>
              <a:t>info@healthspark.org</a:t>
            </a:r>
            <a:endParaRPr lang="en-US" dirty="0"/>
          </a:p>
          <a:p>
            <a:endParaRPr lang="en-US" dirty="0"/>
          </a:p>
          <a:p>
            <a:r>
              <a:rPr lang="en-US" dirty="0"/>
              <a:t>Applications are due on April 27, 2021</a:t>
            </a:r>
          </a:p>
          <a:p>
            <a:endParaRPr lang="en-US" dirty="0"/>
          </a:p>
        </p:txBody>
      </p:sp>
    </p:spTree>
    <p:extLst>
      <p:ext uri="{BB962C8B-B14F-4D97-AF65-F5344CB8AC3E}">
        <p14:creationId xmlns:p14="http://schemas.microsoft.com/office/powerpoint/2010/main" val="1947330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B78C30"/>
                </a:solidFill>
              </a:rPr>
              <a:t>Innovation Lab Grant Program</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Background:</a:t>
            </a:r>
          </a:p>
          <a:p>
            <a:r>
              <a:rPr lang="en-US" dirty="0"/>
              <a:t>Created out of community conversations in 2017</a:t>
            </a:r>
          </a:p>
          <a:p>
            <a:r>
              <a:rPr lang="en-US" dirty="0"/>
              <a:t>“Research and development” funding for new, untested ideas</a:t>
            </a:r>
          </a:p>
          <a:p>
            <a:r>
              <a:rPr lang="en-US" dirty="0"/>
              <a:t>Transformative, partnership-led projects</a:t>
            </a:r>
          </a:p>
          <a:p>
            <a:r>
              <a:rPr lang="en-US" dirty="0"/>
              <a:t>Ongoing learning</a:t>
            </a:r>
          </a:p>
          <a:p>
            <a:pPr marL="0" indent="0">
              <a:buNone/>
            </a:pPr>
            <a:endParaRPr lang="en-US" dirty="0"/>
          </a:p>
          <a:p>
            <a:pPr marL="0" indent="0">
              <a:buNone/>
            </a:pPr>
            <a:r>
              <a:rPr lang="en-US" dirty="0"/>
              <a:t>Purpose:</a:t>
            </a:r>
          </a:p>
          <a:p>
            <a:r>
              <a:rPr lang="en-US" dirty="0"/>
              <a:t>To support systems change projects that will improve how the safety net system functions</a:t>
            </a:r>
          </a:p>
          <a:p>
            <a:r>
              <a:rPr lang="en-US" dirty="0"/>
              <a:t>To advance one of the six goals of the Safety Net Resiliency Initiative</a:t>
            </a:r>
          </a:p>
        </p:txBody>
      </p:sp>
    </p:spTree>
    <p:extLst>
      <p:ext uri="{BB962C8B-B14F-4D97-AF65-F5344CB8AC3E}">
        <p14:creationId xmlns:p14="http://schemas.microsoft.com/office/powerpoint/2010/main" val="3004534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B78C30"/>
                </a:solidFill>
              </a:rPr>
              <a:t>Safety Net Resiliency Initiative Vision</a:t>
            </a:r>
          </a:p>
        </p:txBody>
      </p:sp>
      <p:sp>
        <p:nvSpPr>
          <p:cNvPr id="3" name="Content Placeholder 2"/>
          <p:cNvSpPr>
            <a:spLocks noGrp="1"/>
          </p:cNvSpPr>
          <p:nvPr>
            <p:ph idx="1"/>
          </p:nvPr>
        </p:nvSpPr>
        <p:spPr/>
        <p:txBody>
          <a:bodyPr>
            <a:normAutofit fontScale="85000" lnSpcReduction="20000"/>
          </a:bodyPr>
          <a:lstStyle/>
          <a:p>
            <a:pPr marL="0" indent="0">
              <a:buNone/>
            </a:pPr>
            <a:r>
              <a:rPr lang="en-US" dirty="0"/>
              <a:t>We envision a resilient and financially sustainable safety net that allows anyone to access high quality, coordinated, equitable, and culturally appropriate services no matter who they are, what they need, or where they live.</a:t>
            </a:r>
          </a:p>
          <a:p>
            <a:pPr marL="0" indent="0">
              <a:buNone/>
            </a:pPr>
            <a:endParaRPr lang="en-US" dirty="0"/>
          </a:p>
          <a:p>
            <a:pPr marL="0" indent="0">
              <a:buNone/>
            </a:pPr>
            <a:r>
              <a:rPr lang="en-US" dirty="0"/>
              <a:t>We believe that a strong safety net benefits everyone, and Montgomery County’s safety net will thrive through a shared commitment to nourish and sustain it. Montgomery County’s safety net will be:</a:t>
            </a:r>
          </a:p>
          <a:p>
            <a:r>
              <a:rPr lang="en-US" dirty="0"/>
              <a:t>Connected</a:t>
            </a:r>
          </a:p>
          <a:p>
            <a:r>
              <a:rPr lang="en-US" dirty="0"/>
              <a:t>Respected</a:t>
            </a:r>
          </a:p>
          <a:p>
            <a:r>
              <a:rPr lang="en-US" dirty="0"/>
              <a:t>Person-centered</a:t>
            </a:r>
          </a:p>
          <a:p>
            <a:r>
              <a:rPr lang="en-US" dirty="0"/>
              <a:t>Equitable</a:t>
            </a:r>
          </a:p>
          <a:p>
            <a:r>
              <a:rPr lang="en-US" dirty="0"/>
              <a:t>Impactful</a:t>
            </a:r>
          </a:p>
        </p:txBody>
      </p:sp>
    </p:spTree>
    <p:extLst>
      <p:ext uri="{BB962C8B-B14F-4D97-AF65-F5344CB8AC3E}">
        <p14:creationId xmlns:p14="http://schemas.microsoft.com/office/powerpoint/2010/main" val="1760438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B78C30"/>
                </a:solidFill>
              </a:rPr>
              <a:t>Safety Net Resiliency Initiative Goals (Updated 2020)</a:t>
            </a:r>
          </a:p>
        </p:txBody>
      </p:sp>
      <p:sp>
        <p:nvSpPr>
          <p:cNvPr id="3" name="Content Placeholder 2"/>
          <p:cNvSpPr>
            <a:spLocks noGrp="1"/>
          </p:cNvSpPr>
          <p:nvPr>
            <p:ph idx="1"/>
          </p:nvPr>
        </p:nvSpPr>
        <p:spPr>
          <a:xfrm>
            <a:off x="838200" y="1619794"/>
            <a:ext cx="10515600" cy="4557169"/>
          </a:xfrm>
        </p:spPr>
        <p:txBody>
          <a:bodyPr>
            <a:normAutofit lnSpcReduction="10000"/>
          </a:bodyPr>
          <a:lstStyle/>
          <a:p>
            <a:pPr marL="514350" indent="-514350">
              <a:buFont typeface="+mj-lt"/>
              <a:buAutoNum type="arabicPeriod"/>
            </a:pPr>
            <a:r>
              <a:rPr lang="en-US" dirty="0"/>
              <a:t>Build the safety net system's capacity to advance racial and social justice.</a:t>
            </a:r>
          </a:p>
          <a:p>
            <a:pPr marL="514350" indent="-514350">
              <a:buFont typeface="+mj-lt"/>
              <a:buAutoNum type="arabicPeriod"/>
            </a:pPr>
            <a:r>
              <a:rPr lang="en-US" dirty="0"/>
              <a:t>Put an end to chronic underfunding and cut the red tape of the safety net system.</a:t>
            </a:r>
          </a:p>
          <a:p>
            <a:pPr marL="514350" indent="-514350">
              <a:buFont typeface="+mj-lt"/>
              <a:buAutoNum type="arabicPeriod"/>
            </a:pPr>
            <a:r>
              <a:rPr lang="en-US" dirty="0"/>
              <a:t>Sustain technology advances and support equitable access to technology.</a:t>
            </a:r>
          </a:p>
          <a:p>
            <a:pPr marL="514350" indent="-514350">
              <a:buFont typeface="+mj-lt"/>
              <a:buAutoNum type="arabicPeriod"/>
            </a:pPr>
            <a:r>
              <a:rPr lang="en-US" dirty="0"/>
              <a:t>Support the emotional well-being of safety net staff and community members.</a:t>
            </a:r>
          </a:p>
          <a:p>
            <a:pPr marL="514350" indent="-514350">
              <a:buFont typeface="+mj-lt"/>
              <a:buAutoNum type="arabicPeriod"/>
            </a:pPr>
            <a:r>
              <a:rPr lang="en-US" dirty="0"/>
              <a:t>Strengthen the operational practices of safety net providers.</a:t>
            </a:r>
          </a:p>
          <a:p>
            <a:pPr marL="514350" indent="-514350">
              <a:buFont typeface="+mj-lt"/>
              <a:buAutoNum type="arabicPeriod"/>
            </a:pPr>
            <a:r>
              <a:rPr lang="en-US" dirty="0"/>
              <a:t>Build a more vibrant, active, and inclusive community.</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473624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FD29A51-A7EA-4A43-A180-68DFA77C65F0}"/>
              </a:ext>
            </a:extLst>
          </p:cNvPr>
          <p:cNvPicPr>
            <a:picLocks noGrp="1" noChangeAspect="1"/>
          </p:cNvPicPr>
          <p:nvPr>
            <p:ph idx="1"/>
          </p:nvPr>
        </p:nvPicPr>
        <p:blipFill>
          <a:blip r:embed="rId2"/>
          <a:stretch>
            <a:fillRect/>
          </a:stretch>
        </p:blipFill>
        <p:spPr>
          <a:xfrm>
            <a:off x="723547" y="511175"/>
            <a:ext cx="10744906" cy="6044010"/>
          </a:xfrm>
          <a:prstGeom prst="rect">
            <a:avLst/>
          </a:prstGeom>
        </p:spPr>
      </p:pic>
      <p:sp>
        <p:nvSpPr>
          <p:cNvPr id="5" name="TextBox 4">
            <a:extLst>
              <a:ext uri="{FF2B5EF4-FFF2-40B4-BE49-F238E27FC236}">
                <a16:creationId xmlns:a16="http://schemas.microsoft.com/office/drawing/2014/main" id="{8C6EA124-A2D9-450C-B40D-D29AE20DB661}"/>
              </a:ext>
            </a:extLst>
          </p:cNvPr>
          <p:cNvSpPr txBox="1"/>
          <p:nvPr/>
        </p:nvSpPr>
        <p:spPr>
          <a:xfrm>
            <a:off x="2651781" y="3733800"/>
            <a:ext cx="3949044" cy="707886"/>
          </a:xfrm>
          <a:prstGeom prst="rect">
            <a:avLst/>
          </a:prstGeom>
          <a:solidFill>
            <a:schemeClr val="bg1"/>
          </a:solidFill>
        </p:spPr>
        <p:txBody>
          <a:bodyPr wrap="square" rtlCol="0">
            <a:spAutoFit/>
          </a:bodyPr>
          <a:lstStyle/>
          <a:p>
            <a:pPr algn="ctr"/>
            <a:r>
              <a:rPr lang="en-US" sz="2000" dirty="0"/>
              <a:t>Projects that center racial equity and advance social justice</a:t>
            </a:r>
          </a:p>
        </p:txBody>
      </p:sp>
      <p:sp>
        <p:nvSpPr>
          <p:cNvPr id="6" name="TextBox 5">
            <a:extLst>
              <a:ext uri="{FF2B5EF4-FFF2-40B4-BE49-F238E27FC236}">
                <a16:creationId xmlns:a16="http://schemas.microsoft.com/office/drawing/2014/main" id="{B7313CCA-BCD0-486D-8CF1-E7963534F260}"/>
              </a:ext>
            </a:extLst>
          </p:cNvPr>
          <p:cNvSpPr txBox="1"/>
          <p:nvPr/>
        </p:nvSpPr>
        <p:spPr>
          <a:xfrm>
            <a:off x="7309506" y="4819649"/>
            <a:ext cx="3215619" cy="400110"/>
          </a:xfrm>
          <a:prstGeom prst="rect">
            <a:avLst/>
          </a:prstGeom>
          <a:solidFill>
            <a:schemeClr val="bg1"/>
          </a:solidFill>
        </p:spPr>
        <p:txBody>
          <a:bodyPr wrap="square" rtlCol="0">
            <a:spAutoFit/>
          </a:bodyPr>
          <a:lstStyle/>
          <a:p>
            <a:pPr algn="ctr"/>
            <a:r>
              <a:rPr lang="en-US" sz="2000" dirty="0"/>
              <a:t>HealthSpark Foundation</a:t>
            </a:r>
          </a:p>
        </p:txBody>
      </p:sp>
    </p:spTree>
    <p:extLst>
      <p:ext uri="{BB962C8B-B14F-4D97-AF65-F5344CB8AC3E}">
        <p14:creationId xmlns:p14="http://schemas.microsoft.com/office/powerpoint/2010/main" val="3758069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B78C30"/>
                </a:solidFill>
              </a:rPr>
              <a:t>Spring 2021 Innovation Lab</a:t>
            </a:r>
          </a:p>
        </p:txBody>
      </p:sp>
      <p:sp>
        <p:nvSpPr>
          <p:cNvPr id="3" name="Content Placeholder 2"/>
          <p:cNvSpPr>
            <a:spLocks noGrp="1"/>
          </p:cNvSpPr>
          <p:nvPr>
            <p:ph idx="1"/>
          </p:nvPr>
        </p:nvSpPr>
        <p:spPr/>
        <p:txBody>
          <a:bodyPr>
            <a:normAutofit lnSpcReduction="10000"/>
          </a:bodyPr>
          <a:lstStyle/>
          <a:p>
            <a:pPr marL="0" indent="0">
              <a:buNone/>
            </a:pPr>
            <a:r>
              <a:rPr lang="en-US" dirty="0"/>
              <a:t>Grants for systems change ideas that have the potential to demonstrate change in a clearly identified problem or system issue in the Montgomery County safety net.</a:t>
            </a:r>
          </a:p>
          <a:p>
            <a:pPr marL="0" indent="0">
              <a:buNone/>
            </a:pPr>
            <a:endParaRPr lang="en-US" dirty="0"/>
          </a:p>
          <a:p>
            <a:pPr marL="0" indent="0">
              <a:buNone/>
            </a:pPr>
            <a:r>
              <a:rPr lang="en-US" dirty="0"/>
              <a:t>Two distinct grant opportunities to design the project idea, and to implement a longer-term, transformative idea based on the design phase concept: </a:t>
            </a:r>
          </a:p>
          <a:p>
            <a:pPr marL="0" indent="0">
              <a:buNone/>
            </a:pPr>
            <a:r>
              <a:rPr lang="en-US" dirty="0"/>
              <a:t>1. Design and planning </a:t>
            </a:r>
            <a:r>
              <a:rPr lang="en-US" dirty="0">
                <a:sym typeface="Wingdings" panose="05000000000000000000" pitchFamily="2" charset="2"/>
              </a:rPr>
              <a:t> </a:t>
            </a:r>
            <a:r>
              <a:rPr lang="en-US" dirty="0"/>
              <a:t>Design Grants</a:t>
            </a:r>
          </a:p>
          <a:p>
            <a:pPr marL="0" indent="0">
              <a:buNone/>
            </a:pPr>
            <a:r>
              <a:rPr lang="en-US" dirty="0"/>
              <a:t>2. Project implementation </a:t>
            </a:r>
            <a:r>
              <a:rPr lang="en-US" dirty="0">
                <a:sym typeface="Wingdings" panose="05000000000000000000" pitchFamily="2" charset="2"/>
              </a:rPr>
              <a:t> </a:t>
            </a:r>
            <a:r>
              <a:rPr lang="en-US" dirty="0"/>
              <a:t>System Impact Grants (not available Spring 2021)</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193938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B78C30"/>
                </a:solidFill>
              </a:rPr>
              <a:t>Available Spring 2021: Design Grants</a:t>
            </a:r>
          </a:p>
        </p:txBody>
      </p:sp>
      <p:sp>
        <p:nvSpPr>
          <p:cNvPr id="3" name="Content Placeholder 2"/>
          <p:cNvSpPr>
            <a:spLocks noGrp="1"/>
          </p:cNvSpPr>
          <p:nvPr>
            <p:ph idx="1"/>
          </p:nvPr>
        </p:nvSpPr>
        <p:spPr/>
        <p:txBody>
          <a:bodyPr>
            <a:normAutofit fontScale="85000" lnSpcReduction="20000"/>
          </a:bodyPr>
          <a:lstStyle/>
          <a:p>
            <a:pPr marL="0" indent="0">
              <a:buNone/>
            </a:pPr>
            <a:r>
              <a:rPr lang="en-US" dirty="0"/>
              <a:t>Design Grants are meant to give organizations the time and resources to:</a:t>
            </a:r>
          </a:p>
          <a:p>
            <a:r>
              <a:rPr lang="en-US" dirty="0"/>
              <a:t>Fully outline a systems change initiative, </a:t>
            </a:r>
          </a:p>
          <a:p>
            <a:r>
              <a:rPr lang="en-US" dirty="0"/>
              <a:t>build trust with their partners, </a:t>
            </a:r>
          </a:p>
          <a:p>
            <a:r>
              <a:rPr lang="en-US" dirty="0"/>
              <a:t>articulate specific roles for each partner organization, </a:t>
            </a:r>
          </a:p>
          <a:p>
            <a:r>
              <a:rPr lang="en-US" dirty="0"/>
              <a:t>research best or evidence-based practices if applicable, </a:t>
            </a:r>
          </a:p>
          <a:p>
            <a:r>
              <a:rPr lang="en-US" dirty="0"/>
              <a:t>identify training and infrastructure needs (e.g. computer systems, outcomes measurement tools, etc.), </a:t>
            </a:r>
          </a:p>
          <a:p>
            <a:r>
              <a:rPr lang="en-US" dirty="0"/>
              <a:t>assess underlying costs and identify options for ongoing financial support if implemented, </a:t>
            </a:r>
          </a:p>
          <a:p>
            <a:r>
              <a:rPr lang="en-US" dirty="0"/>
              <a:t>create business plan timeframes or thresholds needed for a successful implementation, </a:t>
            </a:r>
          </a:p>
          <a:p>
            <a:r>
              <a:rPr lang="en-US" dirty="0"/>
              <a:t>and similar activities</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4112196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B78C30"/>
                </a:solidFill>
              </a:rPr>
              <a:t>Additional Grant Information</a:t>
            </a:r>
          </a:p>
        </p:txBody>
      </p:sp>
      <p:sp>
        <p:nvSpPr>
          <p:cNvPr id="3" name="Content Placeholder 2"/>
          <p:cNvSpPr>
            <a:spLocks noGrp="1"/>
          </p:cNvSpPr>
          <p:nvPr>
            <p:ph idx="1"/>
          </p:nvPr>
        </p:nvSpPr>
        <p:spPr>
          <a:xfrm>
            <a:off x="838200" y="1844675"/>
            <a:ext cx="10515600" cy="4351338"/>
          </a:xfrm>
        </p:spPr>
        <p:txBody>
          <a:bodyPr/>
          <a:lstStyle/>
          <a:p>
            <a:r>
              <a:rPr lang="en-US" dirty="0"/>
              <a:t>Applicants may apply for $3,000- $30,000</a:t>
            </a:r>
          </a:p>
          <a:p>
            <a:r>
              <a:rPr lang="en-US" dirty="0"/>
              <a:t>Projects are intended to be short-term (under 9 months)</a:t>
            </a:r>
          </a:p>
          <a:p>
            <a:r>
              <a:rPr lang="en-US" dirty="0"/>
              <a:t> Applicants must apply with at least one partner organization</a:t>
            </a:r>
          </a:p>
          <a:p>
            <a:pPr lvl="1"/>
            <a:r>
              <a:rPr lang="en-US" dirty="0"/>
              <a:t>Highly recommend reaching out soon to partners, rather than at the end of the application period.</a:t>
            </a:r>
          </a:p>
          <a:p>
            <a:r>
              <a:rPr lang="en-US" dirty="0"/>
              <a:t> Up to 15 Design Grants will be awarded for a July 2021 start</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447959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AA3DB-358F-45FD-9471-FD2D8B44D673}"/>
              </a:ext>
            </a:extLst>
          </p:cNvPr>
          <p:cNvSpPr>
            <a:spLocks noGrp="1"/>
          </p:cNvSpPr>
          <p:nvPr>
            <p:ph type="title"/>
          </p:nvPr>
        </p:nvSpPr>
        <p:spPr/>
        <p:txBody>
          <a:bodyPr/>
          <a:lstStyle/>
          <a:p>
            <a:r>
              <a:rPr lang="en-US" dirty="0">
                <a:solidFill>
                  <a:srgbClr val="B78C30"/>
                </a:solidFill>
              </a:rPr>
              <a:t>Eligible Costs</a:t>
            </a:r>
          </a:p>
        </p:txBody>
      </p:sp>
      <p:sp>
        <p:nvSpPr>
          <p:cNvPr id="3" name="Content Placeholder 2">
            <a:extLst>
              <a:ext uri="{FF2B5EF4-FFF2-40B4-BE49-F238E27FC236}">
                <a16:creationId xmlns:a16="http://schemas.microsoft.com/office/drawing/2014/main" id="{EAE625B5-1F10-46FC-B27A-D408727559DA}"/>
              </a:ext>
            </a:extLst>
          </p:cNvPr>
          <p:cNvSpPr>
            <a:spLocks noGrp="1"/>
          </p:cNvSpPr>
          <p:nvPr>
            <p:ph idx="1"/>
          </p:nvPr>
        </p:nvSpPr>
        <p:spPr/>
        <p:txBody>
          <a:bodyPr>
            <a:normAutofit fontScale="92500" lnSpcReduction="20000"/>
          </a:bodyPr>
          <a:lstStyle/>
          <a:p>
            <a:pPr marL="0" indent="0">
              <a:buNone/>
            </a:pPr>
            <a:r>
              <a:rPr lang="en-US" dirty="0"/>
              <a:t>Support for planning and design such as:</a:t>
            </a:r>
          </a:p>
          <a:p>
            <a:r>
              <a:rPr lang="en-US" dirty="0"/>
              <a:t> Research</a:t>
            </a:r>
          </a:p>
          <a:p>
            <a:r>
              <a:rPr lang="en-US" dirty="0"/>
              <a:t> Provider convenings</a:t>
            </a:r>
          </a:p>
          <a:p>
            <a:r>
              <a:rPr lang="en-US" dirty="0"/>
              <a:t> Project planning</a:t>
            </a:r>
          </a:p>
          <a:p>
            <a:r>
              <a:rPr lang="en-US" dirty="0"/>
              <a:t> Consumer participation stipends or other support</a:t>
            </a:r>
          </a:p>
          <a:p>
            <a:r>
              <a:rPr lang="en-US" dirty="0"/>
              <a:t> Community engagement expenses</a:t>
            </a:r>
          </a:p>
          <a:p>
            <a:r>
              <a:rPr lang="en-US" dirty="0"/>
              <a:t> Operating costs that directly support the project (e.g. agency admin and overhead, staff time)</a:t>
            </a:r>
          </a:p>
          <a:p>
            <a:pPr marL="0" indent="0">
              <a:buNone/>
            </a:pPr>
            <a:endParaRPr lang="en-US" dirty="0"/>
          </a:p>
          <a:p>
            <a:pPr marL="0" indent="0">
              <a:buNone/>
            </a:pPr>
            <a:r>
              <a:rPr lang="en-US" dirty="0">
                <a:sym typeface="Wingdings" panose="05000000000000000000" pitchFamily="2" charset="2"/>
              </a:rPr>
              <a:t> </a:t>
            </a:r>
            <a:r>
              <a:rPr lang="en-US" dirty="0"/>
              <a:t>Grantee tip: Use budget document as a discussion point for determining how partners will be collaborating together</a:t>
            </a:r>
          </a:p>
          <a:p>
            <a:endParaRPr lang="en-US" dirty="0"/>
          </a:p>
          <a:p>
            <a:endParaRPr lang="en-US" dirty="0"/>
          </a:p>
        </p:txBody>
      </p:sp>
    </p:spTree>
    <p:extLst>
      <p:ext uri="{BB962C8B-B14F-4D97-AF65-F5344CB8AC3E}">
        <p14:creationId xmlns:p14="http://schemas.microsoft.com/office/powerpoint/2010/main" val="719549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436</TotalTime>
  <Words>688</Words>
  <Application>Microsoft Office PowerPoint</Application>
  <PresentationFormat>Widescreen</PresentationFormat>
  <Paragraphs>82</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HealthSpark Foundation’s Spring 2021  Innovation Lab Grant Program</vt:lpstr>
      <vt:lpstr>Innovation Lab Grant Program</vt:lpstr>
      <vt:lpstr>Safety Net Resiliency Initiative Vision</vt:lpstr>
      <vt:lpstr>Safety Net Resiliency Initiative Goals (Updated 2020)</vt:lpstr>
      <vt:lpstr>PowerPoint Presentation</vt:lpstr>
      <vt:lpstr>Spring 2021 Innovation Lab</vt:lpstr>
      <vt:lpstr>Available Spring 2021: Design Grants</vt:lpstr>
      <vt:lpstr>Additional Grant Information</vt:lpstr>
      <vt:lpstr>Eligible Costs</vt:lpstr>
      <vt:lpstr>Sample Projects</vt:lpstr>
      <vt:lpstr>Additional Notes</vt:lpstr>
      <vt:lpstr>Reminders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Tamela Luce</dc:creator>
  <cp:lastModifiedBy>Emma Hertz</cp:lastModifiedBy>
  <cp:revision>13</cp:revision>
  <dcterms:created xsi:type="dcterms:W3CDTF">2016-03-28T17:51:57Z</dcterms:created>
  <dcterms:modified xsi:type="dcterms:W3CDTF">2021-03-24T01:07:55Z</dcterms:modified>
</cp:coreProperties>
</file>