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57" r:id="rId5"/>
    <p:sldId id="4996" r:id="rId6"/>
    <p:sldId id="4995" r:id="rId7"/>
    <p:sldId id="4997" r:id="rId8"/>
    <p:sldId id="1168" r:id="rId9"/>
    <p:sldId id="4998" r:id="rId10"/>
    <p:sldId id="1170" r:id="rId11"/>
    <p:sldId id="1058" r:id="rId12"/>
    <p:sldId id="1169" r:id="rId13"/>
    <p:sldId id="1167" r:id="rId14"/>
    <p:sldId id="4993" r:id="rId15"/>
    <p:sldId id="4994" r:id="rId16"/>
    <p:sldId id="1171" r:id="rId17"/>
    <p:sldId id="1173" r:id="rId18"/>
    <p:sldId id="1175" r:id="rId19"/>
    <p:sldId id="1174" r:id="rId20"/>
    <p:sldId id="1177" r:id="rId21"/>
    <p:sldId id="1178" r:id="rId22"/>
    <p:sldId id="2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282"/>
    <a:srgbClr val="39AD9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5885561359990705E-2"/>
          <c:w val="0.96523960351251692"/>
          <c:h val="0.901393132377130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Funding Needs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212025231021645E-2"/>
                  <c:y val="5.17711227199816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41-4971-9F46-C1EEB302F1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Single-Site (50 units)</c:v>
                </c:pt>
                <c:pt idx="1">
                  <c:v>Community Housing (100 units)</c:v>
                </c:pt>
                <c:pt idx="2">
                  <c:v>Supportive Services</c:v>
                </c:pt>
              </c:strCache>
            </c:strRef>
          </c:cat>
          <c:val>
            <c:numRef>
              <c:f>Sheet1!$B$2:$B$4</c:f>
              <c:numCache>
                <c:formatCode>_("$"* #,##0_);_("$"* \(#,##0\);_("$"* "-"??_);_(@_)</c:formatCode>
                <c:ptCount val="3"/>
                <c:pt idx="0">
                  <c:v>18800000</c:v>
                </c:pt>
                <c:pt idx="1">
                  <c:v>19800000</c:v>
                </c:pt>
                <c:pt idx="2">
                  <c:v>12000000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15-4614-BC32-DC4E85C78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7539423"/>
        <c:axId val="1757537983"/>
      </c:barChart>
      <c:catAx>
        <c:axId val="1757539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7537983"/>
        <c:crosses val="autoZero"/>
        <c:auto val="1"/>
        <c:lblAlgn val="ctr"/>
        <c:lblOffset val="100"/>
        <c:noMultiLvlLbl val="0"/>
      </c:catAx>
      <c:valAx>
        <c:axId val="175753798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757539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B55D6-2B46-4E7B-99C3-6DD7C188B016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ACBE3B-4092-4ECB-8540-B6B1BD6AF1A8}">
      <dgm:prSet phldrT="[Text]" custT="1"/>
      <dgm:spPr/>
      <dgm:t>
        <a:bodyPr/>
        <a:lstStyle/>
        <a:p>
          <a:r>
            <a:rPr lang="en-US" sz="1200" b="1" dirty="0">
              <a:latin typeface="Avenir Next LT Pro" panose="020B0504020202020204" pitchFamily="34" charset="0"/>
            </a:rPr>
            <a:t>Observe</a:t>
          </a:r>
        </a:p>
      </dgm:t>
    </dgm:pt>
    <dgm:pt modelId="{F4244101-31A0-4A29-954B-C3CE2A5C9152}" type="parTrans" cxnId="{10C8B4DA-9C31-4E2C-9F32-5A484B633A4A}">
      <dgm:prSet/>
      <dgm:spPr/>
      <dgm:t>
        <a:bodyPr/>
        <a:lstStyle/>
        <a:p>
          <a:endParaRPr lang="en-US" sz="1600" b="1">
            <a:latin typeface="Avenir Next LT Pro" panose="020B0504020202020204" pitchFamily="34" charset="0"/>
          </a:endParaRPr>
        </a:p>
      </dgm:t>
    </dgm:pt>
    <dgm:pt modelId="{60709727-B3DA-4B57-A39A-617486F45448}" type="sibTrans" cxnId="{10C8B4DA-9C31-4E2C-9F32-5A484B633A4A}">
      <dgm:prSet/>
      <dgm:spPr/>
      <dgm:t>
        <a:bodyPr/>
        <a:lstStyle/>
        <a:p>
          <a:endParaRPr lang="en-US" sz="1200" b="1">
            <a:latin typeface="Avenir Next LT Pro" panose="020B0504020202020204" pitchFamily="34" charset="0"/>
          </a:endParaRPr>
        </a:p>
      </dgm:t>
    </dgm:pt>
    <dgm:pt modelId="{DDC47947-9FD9-4549-A558-6971B5EA430D}">
      <dgm:prSet phldrT="[Text]" custT="1"/>
      <dgm:spPr/>
      <dgm:t>
        <a:bodyPr/>
        <a:lstStyle/>
        <a:p>
          <a:r>
            <a:rPr lang="en-US" sz="1200" b="1" dirty="0">
              <a:latin typeface="Avenir Next LT Pro" panose="020B0504020202020204" pitchFamily="34" charset="0"/>
            </a:rPr>
            <a:t>Plan</a:t>
          </a:r>
        </a:p>
      </dgm:t>
    </dgm:pt>
    <dgm:pt modelId="{A0C82EFF-CC5B-46A8-A117-C356BF9F409D}" type="parTrans" cxnId="{FCDF32BB-A455-4C59-AB2C-1C1C4B28CC2A}">
      <dgm:prSet/>
      <dgm:spPr/>
      <dgm:t>
        <a:bodyPr/>
        <a:lstStyle/>
        <a:p>
          <a:endParaRPr lang="en-US" sz="1600" b="1">
            <a:latin typeface="Avenir Next LT Pro" panose="020B0504020202020204" pitchFamily="34" charset="0"/>
          </a:endParaRPr>
        </a:p>
      </dgm:t>
    </dgm:pt>
    <dgm:pt modelId="{10DCA48E-3D9F-4BDF-8C07-13EC6ADED847}" type="sibTrans" cxnId="{FCDF32BB-A455-4C59-AB2C-1C1C4B28CC2A}">
      <dgm:prSet/>
      <dgm:spPr/>
      <dgm:t>
        <a:bodyPr/>
        <a:lstStyle/>
        <a:p>
          <a:endParaRPr lang="en-US" sz="1200" b="1">
            <a:latin typeface="Avenir Next LT Pro" panose="020B0504020202020204" pitchFamily="34" charset="0"/>
          </a:endParaRPr>
        </a:p>
      </dgm:t>
    </dgm:pt>
    <dgm:pt modelId="{1973ABE5-8B1A-4633-A4D1-BE5A7447B291}">
      <dgm:prSet phldrT="[Text]" custT="1"/>
      <dgm:spPr/>
      <dgm:t>
        <a:bodyPr/>
        <a:lstStyle/>
        <a:p>
          <a:r>
            <a:rPr lang="en-US" sz="1200" b="1" dirty="0">
              <a:latin typeface="Avenir Next LT Pro" panose="020B0504020202020204" pitchFamily="34" charset="0"/>
            </a:rPr>
            <a:t>Do</a:t>
          </a:r>
        </a:p>
      </dgm:t>
    </dgm:pt>
    <dgm:pt modelId="{59A53CD8-87ED-4A04-B95A-2D54F8E9BA91}" type="parTrans" cxnId="{F03FA394-CAA4-4BFF-BA8E-36F7271DDBD7}">
      <dgm:prSet/>
      <dgm:spPr/>
      <dgm:t>
        <a:bodyPr/>
        <a:lstStyle/>
        <a:p>
          <a:endParaRPr lang="en-US" sz="1600" b="1">
            <a:latin typeface="Avenir Next LT Pro" panose="020B0504020202020204" pitchFamily="34" charset="0"/>
          </a:endParaRPr>
        </a:p>
      </dgm:t>
    </dgm:pt>
    <dgm:pt modelId="{4D53BADA-A0F8-4B6E-B00A-B03028B207F0}" type="sibTrans" cxnId="{F03FA394-CAA4-4BFF-BA8E-36F7271DDBD7}">
      <dgm:prSet/>
      <dgm:spPr/>
      <dgm:t>
        <a:bodyPr/>
        <a:lstStyle/>
        <a:p>
          <a:endParaRPr lang="en-US" sz="1200" b="1">
            <a:latin typeface="Avenir Next LT Pro" panose="020B0504020202020204" pitchFamily="34" charset="0"/>
          </a:endParaRPr>
        </a:p>
      </dgm:t>
    </dgm:pt>
    <dgm:pt modelId="{803F956E-EAF2-4BC8-AAAE-1455BC23FD0B}">
      <dgm:prSet phldrT="[Text]" custT="1"/>
      <dgm:spPr/>
      <dgm:t>
        <a:bodyPr/>
        <a:lstStyle/>
        <a:p>
          <a:r>
            <a:rPr lang="en-US" sz="1200" b="1" dirty="0">
              <a:latin typeface="Avenir Next LT Pro" panose="020B0504020202020204" pitchFamily="34" charset="0"/>
            </a:rPr>
            <a:t>Study</a:t>
          </a:r>
        </a:p>
      </dgm:t>
    </dgm:pt>
    <dgm:pt modelId="{3530BF29-EC6B-450F-98E3-B73E5CCE23C7}" type="parTrans" cxnId="{53CBA2AC-496A-4BF1-93F4-0C7FB9816919}">
      <dgm:prSet/>
      <dgm:spPr/>
      <dgm:t>
        <a:bodyPr/>
        <a:lstStyle/>
        <a:p>
          <a:endParaRPr lang="en-US" sz="1600" b="1">
            <a:latin typeface="Avenir Next LT Pro" panose="020B0504020202020204" pitchFamily="34" charset="0"/>
          </a:endParaRPr>
        </a:p>
      </dgm:t>
    </dgm:pt>
    <dgm:pt modelId="{187F4363-4882-478D-95BC-FD3324418D53}" type="sibTrans" cxnId="{53CBA2AC-496A-4BF1-93F4-0C7FB9816919}">
      <dgm:prSet/>
      <dgm:spPr/>
      <dgm:t>
        <a:bodyPr/>
        <a:lstStyle/>
        <a:p>
          <a:endParaRPr lang="en-US" sz="1200" b="1">
            <a:latin typeface="Avenir Next LT Pro" panose="020B0504020202020204" pitchFamily="34" charset="0"/>
          </a:endParaRPr>
        </a:p>
      </dgm:t>
    </dgm:pt>
    <dgm:pt modelId="{1970723F-395D-441E-BDA7-51273C506E12}">
      <dgm:prSet phldrT="[Text]" custT="1"/>
      <dgm:spPr/>
      <dgm:t>
        <a:bodyPr/>
        <a:lstStyle/>
        <a:p>
          <a:r>
            <a:rPr lang="en-US" sz="1200" b="1" dirty="0">
              <a:latin typeface="Avenir Next LT Pro" panose="020B0504020202020204" pitchFamily="34" charset="0"/>
            </a:rPr>
            <a:t>Adjust</a:t>
          </a:r>
        </a:p>
      </dgm:t>
    </dgm:pt>
    <dgm:pt modelId="{C5F1CBAC-95D0-4F03-81B1-F45763000820}" type="parTrans" cxnId="{777D50E6-0F98-4FE5-B839-C2F9AE1D706C}">
      <dgm:prSet/>
      <dgm:spPr/>
      <dgm:t>
        <a:bodyPr/>
        <a:lstStyle/>
        <a:p>
          <a:endParaRPr lang="en-US" sz="1600" b="1">
            <a:latin typeface="Avenir Next LT Pro" panose="020B0504020202020204" pitchFamily="34" charset="0"/>
          </a:endParaRPr>
        </a:p>
      </dgm:t>
    </dgm:pt>
    <dgm:pt modelId="{0F2F4C9A-DAC1-4500-9590-CE3332E97013}" type="sibTrans" cxnId="{777D50E6-0F98-4FE5-B839-C2F9AE1D706C}">
      <dgm:prSet/>
      <dgm:spPr/>
      <dgm:t>
        <a:bodyPr/>
        <a:lstStyle/>
        <a:p>
          <a:endParaRPr lang="en-US" sz="1200" b="1">
            <a:latin typeface="Avenir Next LT Pro" panose="020B0504020202020204" pitchFamily="34" charset="0"/>
          </a:endParaRPr>
        </a:p>
      </dgm:t>
    </dgm:pt>
    <dgm:pt modelId="{755EA9FA-02E6-4DDF-826A-8BD8383B733F}" type="pres">
      <dgm:prSet presAssocID="{79EB55D6-2B46-4E7B-99C3-6DD7C188B016}" presName="cycle" presStyleCnt="0">
        <dgm:presLayoutVars>
          <dgm:dir/>
          <dgm:resizeHandles val="exact"/>
        </dgm:presLayoutVars>
      </dgm:prSet>
      <dgm:spPr/>
    </dgm:pt>
    <dgm:pt modelId="{9CA1F4DB-1B34-46E5-B2DE-3416FE32A24F}" type="pres">
      <dgm:prSet presAssocID="{FBACBE3B-4092-4ECB-8540-B6B1BD6AF1A8}" presName="dummy" presStyleCnt="0"/>
      <dgm:spPr/>
    </dgm:pt>
    <dgm:pt modelId="{C5774F5D-F3EA-4FE6-8898-93C7C4C725F5}" type="pres">
      <dgm:prSet presAssocID="{FBACBE3B-4092-4ECB-8540-B6B1BD6AF1A8}" presName="node" presStyleLbl="revTx" presStyleIdx="0" presStyleCnt="5" custScaleX="152510">
        <dgm:presLayoutVars>
          <dgm:bulletEnabled val="1"/>
        </dgm:presLayoutVars>
      </dgm:prSet>
      <dgm:spPr/>
    </dgm:pt>
    <dgm:pt modelId="{C36B677F-93DE-4A20-B191-010618E04018}" type="pres">
      <dgm:prSet presAssocID="{60709727-B3DA-4B57-A39A-617486F45448}" presName="sibTrans" presStyleLbl="node1" presStyleIdx="0" presStyleCnt="5"/>
      <dgm:spPr/>
    </dgm:pt>
    <dgm:pt modelId="{48DDB922-25B6-41D4-8B9B-2874A8D9042F}" type="pres">
      <dgm:prSet presAssocID="{DDC47947-9FD9-4549-A558-6971B5EA430D}" presName="dummy" presStyleCnt="0"/>
      <dgm:spPr/>
    </dgm:pt>
    <dgm:pt modelId="{C3628966-FC7B-4E8E-B097-681719CB861D}" type="pres">
      <dgm:prSet presAssocID="{DDC47947-9FD9-4549-A558-6971B5EA430D}" presName="node" presStyleLbl="revTx" presStyleIdx="1" presStyleCnt="5">
        <dgm:presLayoutVars>
          <dgm:bulletEnabled val="1"/>
        </dgm:presLayoutVars>
      </dgm:prSet>
      <dgm:spPr/>
    </dgm:pt>
    <dgm:pt modelId="{AABED0DB-7896-4101-9645-ECF510B64C9D}" type="pres">
      <dgm:prSet presAssocID="{10DCA48E-3D9F-4BDF-8C07-13EC6ADED847}" presName="sibTrans" presStyleLbl="node1" presStyleIdx="1" presStyleCnt="5"/>
      <dgm:spPr/>
    </dgm:pt>
    <dgm:pt modelId="{E53449DB-61D6-4046-AF45-6EF3B9409924}" type="pres">
      <dgm:prSet presAssocID="{1973ABE5-8B1A-4633-A4D1-BE5A7447B291}" presName="dummy" presStyleCnt="0"/>
      <dgm:spPr/>
    </dgm:pt>
    <dgm:pt modelId="{FF6D7970-0B24-448A-B3B2-8F6355FB223F}" type="pres">
      <dgm:prSet presAssocID="{1973ABE5-8B1A-4633-A4D1-BE5A7447B291}" presName="node" presStyleLbl="revTx" presStyleIdx="2" presStyleCnt="5">
        <dgm:presLayoutVars>
          <dgm:bulletEnabled val="1"/>
        </dgm:presLayoutVars>
      </dgm:prSet>
      <dgm:spPr/>
    </dgm:pt>
    <dgm:pt modelId="{FBEA1B16-A896-4E21-8F26-5A3FFED67C0B}" type="pres">
      <dgm:prSet presAssocID="{4D53BADA-A0F8-4B6E-B00A-B03028B207F0}" presName="sibTrans" presStyleLbl="node1" presStyleIdx="2" presStyleCnt="5"/>
      <dgm:spPr/>
    </dgm:pt>
    <dgm:pt modelId="{D0896DBE-501E-40E5-9E97-50C16192A9E0}" type="pres">
      <dgm:prSet presAssocID="{803F956E-EAF2-4BC8-AAAE-1455BC23FD0B}" presName="dummy" presStyleCnt="0"/>
      <dgm:spPr/>
    </dgm:pt>
    <dgm:pt modelId="{834132AE-5CE4-4E61-9BD9-96327F396975}" type="pres">
      <dgm:prSet presAssocID="{803F956E-EAF2-4BC8-AAAE-1455BC23FD0B}" presName="node" presStyleLbl="revTx" presStyleIdx="3" presStyleCnt="5" custScaleX="123816">
        <dgm:presLayoutVars>
          <dgm:bulletEnabled val="1"/>
        </dgm:presLayoutVars>
      </dgm:prSet>
      <dgm:spPr/>
    </dgm:pt>
    <dgm:pt modelId="{4EC6EC86-08DB-43E5-B692-B09A858A07E3}" type="pres">
      <dgm:prSet presAssocID="{187F4363-4882-478D-95BC-FD3324418D53}" presName="sibTrans" presStyleLbl="node1" presStyleIdx="3" presStyleCnt="5"/>
      <dgm:spPr/>
    </dgm:pt>
    <dgm:pt modelId="{33B53F8B-DA95-4F52-9645-C5A6CF15DBFE}" type="pres">
      <dgm:prSet presAssocID="{1970723F-395D-441E-BDA7-51273C506E12}" presName="dummy" presStyleCnt="0"/>
      <dgm:spPr/>
    </dgm:pt>
    <dgm:pt modelId="{27E8B21E-7501-4BF5-8945-2C4D3C58348C}" type="pres">
      <dgm:prSet presAssocID="{1970723F-395D-441E-BDA7-51273C506E12}" presName="node" presStyleLbl="revTx" presStyleIdx="4" presStyleCnt="5" custScaleX="133176">
        <dgm:presLayoutVars>
          <dgm:bulletEnabled val="1"/>
        </dgm:presLayoutVars>
      </dgm:prSet>
      <dgm:spPr/>
    </dgm:pt>
    <dgm:pt modelId="{F7EF69BD-2AA3-478F-BD6E-77731DAC43E3}" type="pres">
      <dgm:prSet presAssocID="{0F2F4C9A-DAC1-4500-9590-CE3332E97013}" presName="sibTrans" presStyleLbl="node1" presStyleIdx="4" presStyleCnt="5"/>
      <dgm:spPr/>
    </dgm:pt>
  </dgm:ptLst>
  <dgm:cxnLst>
    <dgm:cxn modelId="{9F5C6A1B-E04F-43FC-BF4C-00366C31B350}" type="presOf" srcId="{10DCA48E-3D9F-4BDF-8C07-13EC6ADED847}" destId="{AABED0DB-7896-4101-9645-ECF510B64C9D}" srcOrd="0" destOrd="0" presId="urn:microsoft.com/office/officeart/2005/8/layout/cycle1"/>
    <dgm:cxn modelId="{93926039-D64A-433F-AFEE-5B7282542FC2}" type="presOf" srcId="{DDC47947-9FD9-4549-A558-6971B5EA430D}" destId="{C3628966-FC7B-4E8E-B097-681719CB861D}" srcOrd="0" destOrd="0" presId="urn:microsoft.com/office/officeart/2005/8/layout/cycle1"/>
    <dgm:cxn modelId="{36FEAC3C-9F4F-471C-845A-9786B39CE9F8}" type="presOf" srcId="{79EB55D6-2B46-4E7B-99C3-6DD7C188B016}" destId="{755EA9FA-02E6-4DDF-826A-8BD8383B733F}" srcOrd="0" destOrd="0" presId="urn:microsoft.com/office/officeart/2005/8/layout/cycle1"/>
    <dgm:cxn modelId="{754E5E48-C735-41B4-BB2B-16D30106B76B}" type="presOf" srcId="{4D53BADA-A0F8-4B6E-B00A-B03028B207F0}" destId="{FBEA1B16-A896-4E21-8F26-5A3FFED67C0B}" srcOrd="0" destOrd="0" presId="urn:microsoft.com/office/officeart/2005/8/layout/cycle1"/>
    <dgm:cxn modelId="{64230F4E-1BCC-4576-86FC-50D1444B5D6E}" type="presOf" srcId="{803F956E-EAF2-4BC8-AAAE-1455BC23FD0B}" destId="{834132AE-5CE4-4E61-9BD9-96327F396975}" srcOrd="0" destOrd="0" presId="urn:microsoft.com/office/officeart/2005/8/layout/cycle1"/>
    <dgm:cxn modelId="{A2B0DF77-A465-4D86-B8B3-9197E9A3CF5F}" type="presOf" srcId="{FBACBE3B-4092-4ECB-8540-B6B1BD6AF1A8}" destId="{C5774F5D-F3EA-4FE6-8898-93C7C4C725F5}" srcOrd="0" destOrd="0" presId="urn:microsoft.com/office/officeart/2005/8/layout/cycle1"/>
    <dgm:cxn modelId="{F03FA394-CAA4-4BFF-BA8E-36F7271DDBD7}" srcId="{79EB55D6-2B46-4E7B-99C3-6DD7C188B016}" destId="{1973ABE5-8B1A-4633-A4D1-BE5A7447B291}" srcOrd="2" destOrd="0" parTransId="{59A53CD8-87ED-4A04-B95A-2D54F8E9BA91}" sibTransId="{4D53BADA-A0F8-4B6E-B00A-B03028B207F0}"/>
    <dgm:cxn modelId="{53CBA2AC-496A-4BF1-93F4-0C7FB9816919}" srcId="{79EB55D6-2B46-4E7B-99C3-6DD7C188B016}" destId="{803F956E-EAF2-4BC8-AAAE-1455BC23FD0B}" srcOrd="3" destOrd="0" parTransId="{3530BF29-EC6B-450F-98E3-B73E5CCE23C7}" sibTransId="{187F4363-4882-478D-95BC-FD3324418D53}"/>
    <dgm:cxn modelId="{3653EAAE-61F9-4649-9D2E-0FFA1F3F8400}" type="presOf" srcId="{0F2F4C9A-DAC1-4500-9590-CE3332E97013}" destId="{F7EF69BD-2AA3-478F-BD6E-77731DAC43E3}" srcOrd="0" destOrd="0" presId="urn:microsoft.com/office/officeart/2005/8/layout/cycle1"/>
    <dgm:cxn modelId="{A55BB5B4-77FB-4E38-9FEE-91531C3868FF}" type="presOf" srcId="{187F4363-4882-478D-95BC-FD3324418D53}" destId="{4EC6EC86-08DB-43E5-B692-B09A858A07E3}" srcOrd="0" destOrd="0" presId="urn:microsoft.com/office/officeart/2005/8/layout/cycle1"/>
    <dgm:cxn modelId="{FCDF32BB-A455-4C59-AB2C-1C1C4B28CC2A}" srcId="{79EB55D6-2B46-4E7B-99C3-6DD7C188B016}" destId="{DDC47947-9FD9-4549-A558-6971B5EA430D}" srcOrd="1" destOrd="0" parTransId="{A0C82EFF-CC5B-46A8-A117-C356BF9F409D}" sibTransId="{10DCA48E-3D9F-4BDF-8C07-13EC6ADED847}"/>
    <dgm:cxn modelId="{75FEE2BB-8943-4684-82EA-7DBD72D29FE4}" type="presOf" srcId="{1970723F-395D-441E-BDA7-51273C506E12}" destId="{27E8B21E-7501-4BF5-8945-2C4D3C58348C}" srcOrd="0" destOrd="0" presId="urn:microsoft.com/office/officeart/2005/8/layout/cycle1"/>
    <dgm:cxn modelId="{10C8B4DA-9C31-4E2C-9F32-5A484B633A4A}" srcId="{79EB55D6-2B46-4E7B-99C3-6DD7C188B016}" destId="{FBACBE3B-4092-4ECB-8540-B6B1BD6AF1A8}" srcOrd="0" destOrd="0" parTransId="{F4244101-31A0-4A29-954B-C3CE2A5C9152}" sibTransId="{60709727-B3DA-4B57-A39A-617486F45448}"/>
    <dgm:cxn modelId="{A5D54AE5-BABA-4065-BC3F-755E4F4EC35B}" type="presOf" srcId="{60709727-B3DA-4B57-A39A-617486F45448}" destId="{C36B677F-93DE-4A20-B191-010618E04018}" srcOrd="0" destOrd="0" presId="urn:microsoft.com/office/officeart/2005/8/layout/cycle1"/>
    <dgm:cxn modelId="{777D50E6-0F98-4FE5-B839-C2F9AE1D706C}" srcId="{79EB55D6-2B46-4E7B-99C3-6DD7C188B016}" destId="{1970723F-395D-441E-BDA7-51273C506E12}" srcOrd="4" destOrd="0" parTransId="{C5F1CBAC-95D0-4F03-81B1-F45763000820}" sibTransId="{0F2F4C9A-DAC1-4500-9590-CE3332E97013}"/>
    <dgm:cxn modelId="{9406A4EF-85BB-4C5D-8BDF-6DA1442DDB2D}" type="presOf" srcId="{1973ABE5-8B1A-4633-A4D1-BE5A7447B291}" destId="{FF6D7970-0B24-448A-B3B2-8F6355FB223F}" srcOrd="0" destOrd="0" presId="urn:microsoft.com/office/officeart/2005/8/layout/cycle1"/>
    <dgm:cxn modelId="{BEB47D36-E4D7-4D1A-B79F-0BDD2515B44E}" type="presParOf" srcId="{755EA9FA-02E6-4DDF-826A-8BD8383B733F}" destId="{9CA1F4DB-1B34-46E5-B2DE-3416FE32A24F}" srcOrd="0" destOrd="0" presId="urn:microsoft.com/office/officeart/2005/8/layout/cycle1"/>
    <dgm:cxn modelId="{B1DD1072-07DB-48AF-9D83-DA7AF2EC1E22}" type="presParOf" srcId="{755EA9FA-02E6-4DDF-826A-8BD8383B733F}" destId="{C5774F5D-F3EA-4FE6-8898-93C7C4C725F5}" srcOrd="1" destOrd="0" presId="urn:microsoft.com/office/officeart/2005/8/layout/cycle1"/>
    <dgm:cxn modelId="{CC6A1239-63F6-40C9-BB68-A848D76D9D31}" type="presParOf" srcId="{755EA9FA-02E6-4DDF-826A-8BD8383B733F}" destId="{C36B677F-93DE-4A20-B191-010618E04018}" srcOrd="2" destOrd="0" presId="urn:microsoft.com/office/officeart/2005/8/layout/cycle1"/>
    <dgm:cxn modelId="{14AC39DD-AB44-44EC-8D0E-0F0B89BB350C}" type="presParOf" srcId="{755EA9FA-02E6-4DDF-826A-8BD8383B733F}" destId="{48DDB922-25B6-41D4-8B9B-2874A8D9042F}" srcOrd="3" destOrd="0" presId="urn:microsoft.com/office/officeart/2005/8/layout/cycle1"/>
    <dgm:cxn modelId="{4BFAC5D8-B390-497F-AAFC-9B97000C01C7}" type="presParOf" srcId="{755EA9FA-02E6-4DDF-826A-8BD8383B733F}" destId="{C3628966-FC7B-4E8E-B097-681719CB861D}" srcOrd="4" destOrd="0" presId="urn:microsoft.com/office/officeart/2005/8/layout/cycle1"/>
    <dgm:cxn modelId="{AAFCCBFE-7499-4D28-91D6-7C58FF07FFB3}" type="presParOf" srcId="{755EA9FA-02E6-4DDF-826A-8BD8383B733F}" destId="{AABED0DB-7896-4101-9645-ECF510B64C9D}" srcOrd="5" destOrd="0" presId="urn:microsoft.com/office/officeart/2005/8/layout/cycle1"/>
    <dgm:cxn modelId="{FA85C0F2-5B7C-48DD-AA6D-0C6361A3EA4A}" type="presParOf" srcId="{755EA9FA-02E6-4DDF-826A-8BD8383B733F}" destId="{E53449DB-61D6-4046-AF45-6EF3B9409924}" srcOrd="6" destOrd="0" presId="urn:microsoft.com/office/officeart/2005/8/layout/cycle1"/>
    <dgm:cxn modelId="{1496BB63-0414-477F-9557-A51332F2A5BB}" type="presParOf" srcId="{755EA9FA-02E6-4DDF-826A-8BD8383B733F}" destId="{FF6D7970-0B24-448A-B3B2-8F6355FB223F}" srcOrd="7" destOrd="0" presId="urn:microsoft.com/office/officeart/2005/8/layout/cycle1"/>
    <dgm:cxn modelId="{8836C098-E642-44DC-98CB-0193717E9078}" type="presParOf" srcId="{755EA9FA-02E6-4DDF-826A-8BD8383B733F}" destId="{FBEA1B16-A896-4E21-8F26-5A3FFED67C0B}" srcOrd="8" destOrd="0" presId="urn:microsoft.com/office/officeart/2005/8/layout/cycle1"/>
    <dgm:cxn modelId="{50DB2454-5DBC-447C-A9A3-0F4177CEEAC6}" type="presParOf" srcId="{755EA9FA-02E6-4DDF-826A-8BD8383B733F}" destId="{D0896DBE-501E-40E5-9E97-50C16192A9E0}" srcOrd="9" destOrd="0" presId="urn:microsoft.com/office/officeart/2005/8/layout/cycle1"/>
    <dgm:cxn modelId="{0886E2EC-6DED-4BA6-A375-E4CC39D41FFD}" type="presParOf" srcId="{755EA9FA-02E6-4DDF-826A-8BD8383B733F}" destId="{834132AE-5CE4-4E61-9BD9-96327F396975}" srcOrd="10" destOrd="0" presId="urn:microsoft.com/office/officeart/2005/8/layout/cycle1"/>
    <dgm:cxn modelId="{3ED8D2AC-97F1-4A3D-B446-BD2B127AA8C5}" type="presParOf" srcId="{755EA9FA-02E6-4DDF-826A-8BD8383B733F}" destId="{4EC6EC86-08DB-43E5-B692-B09A858A07E3}" srcOrd="11" destOrd="0" presId="urn:microsoft.com/office/officeart/2005/8/layout/cycle1"/>
    <dgm:cxn modelId="{53D1DFBD-71C8-4B27-A2D8-2C5A96CD99E6}" type="presParOf" srcId="{755EA9FA-02E6-4DDF-826A-8BD8383B733F}" destId="{33B53F8B-DA95-4F52-9645-C5A6CF15DBFE}" srcOrd="12" destOrd="0" presId="urn:microsoft.com/office/officeart/2005/8/layout/cycle1"/>
    <dgm:cxn modelId="{FD042B39-0C0B-450F-A922-2529914C786E}" type="presParOf" srcId="{755EA9FA-02E6-4DDF-826A-8BD8383B733F}" destId="{27E8B21E-7501-4BF5-8945-2C4D3C58348C}" srcOrd="13" destOrd="0" presId="urn:microsoft.com/office/officeart/2005/8/layout/cycle1"/>
    <dgm:cxn modelId="{D8C17B6D-068B-4029-B858-26AD27660D5A}" type="presParOf" srcId="{755EA9FA-02E6-4DDF-826A-8BD8383B733F}" destId="{F7EF69BD-2AA3-478F-BD6E-77731DAC43E3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74F5D-F3EA-4FE6-8898-93C7C4C725F5}">
      <dsp:nvSpPr>
        <dsp:cNvPr id="0" name=""/>
        <dsp:cNvSpPr/>
      </dsp:nvSpPr>
      <dsp:spPr>
        <a:xfrm>
          <a:off x="1674314" y="13071"/>
          <a:ext cx="672014" cy="440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venir Next LT Pro" panose="020B0504020202020204" pitchFamily="34" charset="0"/>
            </a:rPr>
            <a:t>Observe</a:t>
          </a:r>
        </a:p>
      </dsp:txBody>
      <dsp:txXfrm>
        <a:off x="1674314" y="13071"/>
        <a:ext cx="672014" cy="440636"/>
      </dsp:txXfrm>
    </dsp:sp>
    <dsp:sp modelId="{C36B677F-93DE-4A20-B191-010618E04018}">
      <dsp:nvSpPr>
        <dsp:cNvPr id="0" name=""/>
        <dsp:cNvSpPr/>
      </dsp:nvSpPr>
      <dsp:spPr>
        <a:xfrm>
          <a:off x="753350" y="309"/>
          <a:ext cx="1652219" cy="1652219"/>
        </a:xfrm>
        <a:prstGeom prst="circularArrow">
          <a:avLst>
            <a:gd name="adj1" fmla="val 5201"/>
            <a:gd name="adj2" fmla="val 335940"/>
            <a:gd name="adj3" fmla="val 21293132"/>
            <a:gd name="adj4" fmla="val 19766335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28966-FC7B-4E8E-B097-681719CB861D}">
      <dsp:nvSpPr>
        <dsp:cNvPr id="0" name=""/>
        <dsp:cNvSpPr/>
      </dsp:nvSpPr>
      <dsp:spPr>
        <a:xfrm>
          <a:off x="2056290" y="832618"/>
          <a:ext cx="440636" cy="440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venir Next LT Pro" panose="020B0504020202020204" pitchFamily="34" charset="0"/>
            </a:rPr>
            <a:t>Plan</a:t>
          </a:r>
        </a:p>
      </dsp:txBody>
      <dsp:txXfrm>
        <a:off x="2056290" y="832618"/>
        <a:ext cx="440636" cy="440636"/>
      </dsp:txXfrm>
    </dsp:sp>
    <dsp:sp modelId="{AABED0DB-7896-4101-9645-ECF510B64C9D}">
      <dsp:nvSpPr>
        <dsp:cNvPr id="0" name=""/>
        <dsp:cNvSpPr/>
      </dsp:nvSpPr>
      <dsp:spPr>
        <a:xfrm>
          <a:off x="753350" y="309"/>
          <a:ext cx="1652219" cy="1652219"/>
        </a:xfrm>
        <a:prstGeom prst="circularArrow">
          <a:avLst>
            <a:gd name="adj1" fmla="val 5201"/>
            <a:gd name="adj2" fmla="val 335940"/>
            <a:gd name="adj3" fmla="val 4014584"/>
            <a:gd name="adj4" fmla="val 2253537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D7970-0B24-448A-B3B2-8F6355FB223F}">
      <dsp:nvSpPr>
        <dsp:cNvPr id="0" name=""/>
        <dsp:cNvSpPr/>
      </dsp:nvSpPr>
      <dsp:spPr>
        <a:xfrm>
          <a:off x="1359142" y="1339126"/>
          <a:ext cx="440636" cy="440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venir Next LT Pro" panose="020B0504020202020204" pitchFamily="34" charset="0"/>
            </a:rPr>
            <a:t>Do</a:t>
          </a:r>
        </a:p>
      </dsp:txBody>
      <dsp:txXfrm>
        <a:off x="1359142" y="1339126"/>
        <a:ext cx="440636" cy="440636"/>
      </dsp:txXfrm>
    </dsp:sp>
    <dsp:sp modelId="{FBEA1B16-A896-4E21-8F26-5A3FFED67C0B}">
      <dsp:nvSpPr>
        <dsp:cNvPr id="0" name=""/>
        <dsp:cNvSpPr/>
      </dsp:nvSpPr>
      <dsp:spPr>
        <a:xfrm>
          <a:off x="753350" y="309"/>
          <a:ext cx="1652219" cy="1652219"/>
        </a:xfrm>
        <a:prstGeom prst="circularArrow">
          <a:avLst>
            <a:gd name="adj1" fmla="val 5201"/>
            <a:gd name="adj2" fmla="val 335940"/>
            <a:gd name="adj3" fmla="val 8210523"/>
            <a:gd name="adj4" fmla="val 6449476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132AE-5CE4-4E61-9BD9-96327F396975}">
      <dsp:nvSpPr>
        <dsp:cNvPr id="0" name=""/>
        <dsp:cNvSpPr/>
      </dsp:nvSpPr>
      <dsp:spPr>
        <a:xfrm>
          <a:off x="609522" y="832618"/>
          <a:ext cx="545578" cy="440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venir Next LT Pro" panose="020B0504020202020204" pitchFamily="34" charset="0"/>
            </a:rPr>
            <a:t>Study</a:t>
          </a:r>
        </a:p>
      </dsp:txBody>
      <dsp:txXfrm>
        <a:off x="609522" y="832618"/>
        <a:ext cx="545578" cy="440636"/>
      </dsp:txXfrm>
    </dsp:sp>
    <dsp:sp modelId="{4EC6EC86-08DB-43E5-B692-B09A858A07E3}">
      <dsp:nvSpPr>
        <dsp:cNvPr id="0" name=""/>
        <dsp:cNvSpPr/>
      </dsp:nvSpPr>
      <dsp:spPr>
        <a:xfrm>
          <a:off x="753350" y="309"/>
          <a:ext cx="1652219" cy="1652219"/>
        </a:xfrm>
        <a:prstGeom prst="circularArrow">
          <a:avLst>
            <a:gd name="adj1" fmla="val 5201"/>
            <a:gd name="adj2" fmla="val 335940"/>
            <a:gd name="adj3" fmla="val 12297725"/>
            <a:gd name="adj4" fmla="val 10770928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8B21E-7501-4BF5-8945-2C4D3C58348C}">
      <dsp:nvSpPr>
        <dsp:cNvPr id="0" name=""/>
        <dsp:cNvSpPr/>
      </dsp:nvSpPr>
      <dsp:spPr>
        <a:xfrm>
          <a:off x="855188" y="13071"/>
          <a:ext cx="586822" cy="440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venir Next LT Pro" panose="020B0504020202020204" pitchFamily="34" charset="0"/>
            </a:rPr>
            <a:t>Adjust</a:t>
          </a:r>
        </a:p>
      </dsp:txBody>
      <dsp:txXfrm>
        <a:off x="855188" y="13071"/>
        <a:ext cx="586822" cy="440636"/>
      </dsp:txXfrm>
    </dsp:sp>
    <dsp:sp modelId="{F7EF69BD-2AA3-478F-BD6E-77731DAC43E3}">
      <dsp:nvSpPr>
        <dsp:cNvPr id="0" name=""/>
        <dsp:cNvSpPr/>
      </dsp:nvSpPr>
      <dsp:spPr>
        <a:xfrm>
          <a:off x="753350" y="309"/>
          <a:ext cx="1652219" cy="1652219"/>
        </a:xfrm>
        <a:prstGeom prst="circularArrow">
          <a:avLst>
            <a:gd name="adj1" fmla="val 5201"/>
            <a:gd name="adj2" fmla="val 335940"/>
            <a:gd name="adj3" fmla="val 16310158"/>
            <a:gd name="adj4" fmla="val 15551546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B718E-4929-48F0-BC04-00ADA23DCC6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C32-B5FE-48D4-B35A-FA151807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A2709-1A2B-43BF-8166-9BAAB96154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7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A2709-1A2B-43BF-8166-9BAAB96154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16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A2709-1A2B-43BF-8166-9BAAB96154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00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A2709-1A2B-43BF-8166-9BAAB96154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922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A2709-1A2B-43BF-8166-9BAAB96154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9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A2709-1A2B-43BF-8166-9BAAB96154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060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A2709-1A2B-43BF-8166-9BAAB96154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177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A2709-1A2B-43BF-8166-9BAAB96154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3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7952" y="1826815"/>
            <a:ext cx="8229600" cy="2478024"/>
          </a:xfrm>
        </p:spPr>
        <p:txBody>
          <a:bodyPr lIns="0" tIns="0" rIns="0" bIns="0" anchor="t">
            <a:noAutofit/>
          </a:bodyPr>
          <a:lstStyle>
            <a:lvl1pPr algn="ctr">
              <a:defRPr sz="4000" spc="500" baseline="0">
                <a:solidFill>
                  <a:srgbClr val="72226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7952" y="3822192"/>
            <a:ext cx="82296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82B5BCA-B099-6949-A269-740575198E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5253" y="2203372"/>
            <a:ext cx="2853484" cy="420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6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gradFill flip="none" rotWithShape="1">
          <a:gsLst>
            <a:gs pos="0">
              <a:srgbClr val="0088CE"/>
            </a:gs>
            <a:gs pos="100000">
              <a:srgbClr val="49C7ED"/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D03D33F-FAEA-3F4F-9F73-E25FCC754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08514" y="0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8BED6C-93B2-8840-8C54-ABAF6F51A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2872"/>
            <a:ext cx="9144000" cy="2478024"/>
          </a:xfrm>
        </p:spPr>
        <p:txBody>
          <a:bodyPr lIns="0" tIns="0" rIns="0" bIns="0" anchor="t">
            <a:noAutofit/>
          </a:bodyPr>
          <a:lstStyle>
            <a:lvl1pPr algn="ctr">
              <a:defRPr sz="4000" spc="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641F90-B1B4-7A4B-AFBC-041EF51EB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17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9831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gradFill flip="none" rotWithShape="1">
          <a:gsLst>
            <a:gs pos="0">
              <a:srgbClr val="72226D"/>
            </a:gs>
            <a:gs pos="100000">
              <a:srgbClr val="9E3D96"/>
            </a:gs>
            <a:gs pos="100000">
              <a:srgbClr val="9E3D9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03D33F-FAEA-3F4F-9F73-E25FCC754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08514" y="0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8BED6C-93B2-8840-8C54-ABAF6F51A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2872"/>
            <a:ext cx="9144000" cy="2478024"/>
          </a:xfrm>
        </p:spPr>
        <p:txBody>
          <a:bodyPr lIns="0" tIns="0" rIns="0" bIns="0" anchor="t">
            <a:noAutofit/>
          </a:bodyPr>
          <a:lstStyle>
            <a:lvl1pPr algn="ctr">
              <a:defRPr sz="4000" spc="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641F90-B1B4-7A4B-AFBC-041EF51EB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17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84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 baseline="0">
                <a:solidFill>
                  <a:srgbClr val="72226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46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>
                <a:solidFill>
                  <a:srgbClr val="72226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92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73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27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5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72226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8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>
                <a:solidFill>
                  <a:srgbClr val="72226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1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72226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72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9E3D9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9E3D9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72226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168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72226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1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49B85D-E8AE-DF45-98B0-FCC32C1F6489}"/>
              </a:ext>
            </a:extLst>
          </p:cNvPr>
          <p:cNvSpPr/>
          <p:nvPr userDrawn="1"/>
        </p:nvSpPr>
        <p:spPr>
          <a:xfrm>
            <a:off x="3505201" y="0"/>
            <a:ext cx="8686800" cy="6858000"/>
          </a:xfrm>
          <a:prstGeom prst="rect">
            <a:avLst/>
          </a:prstGeom>
          <a:gradFill flip="none" rotWithShape="1">
            <a:gsLst>
              <a:gs pos="0">
                <a:srgbClr val="72226D"/>
              </a:gs>
              <a:gs pos="100000">
                <a:srgbClr val="9E3D96"/>
              </a:gs>
              <a:gs pos="100000">
                <a:srgbClr val="9E3D96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814FF113-67E8-F24E-8589-5938922B38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2050" y="1266424"/>
            <a:ext cx="7891024" cy="78910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D497FFE-5ED4-8F4F-A512-EF7CC0AA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2807" y="1956808"/>
            <a:ext cx="6957432" cy="2478024"/>
          </a:xfrm>
        </p:spPr>
        <p:txBody>
          <a:bodyPr lIns="0" tIns="0" rIns="0" bIns="0" anchor="t">
            <a:noAutofit/>
          </a:bodyPr>
          <a:lstStyle>
            <a:lvl1pPr algn="ctr">
              <a:defRPr sz="4000" spc="7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679880-AA60-E845-8AD6-0014131B5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4745" y="4097122"/>
            <a:ext cx="5067711" cy="91863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91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49B85D-E8AE-DF45-98B0-FCC32C1F6489}"/>
              </a:ext>
            </a:extLst>
          </p:cNvPr>
          <p:cNvSpPr/>
          <p:nvPr userDrawn="1"/>
        </p:nvSpPr>
        <p:spPr>
          <a:xfrm>
            <a:off x="3505201" y="0"/>
            <a:ext cx="8686800" cy="6858000"/>
          </a:xfrm>
          <a:prstGeom prst="rect">
            <a:avLst/>
          </a:prstGeom>
          <a:gradFill flip="none" rotWithShape="1">
            <a:gsLst>
              <a:gs pos="0">
                <a:srgbClr val="72226D"/>
              </a:gs>
              <a:gs pos="100000">
                <a:srgbClr val="9E3D96"/>
              </a:gs>
              <a:gs pos="100000">
                <a:srgbClr val="9E3D96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1BC3D7-B034-5D42-A729-EDF8A3CD8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3505200" y="0"/>
            <a:ext cx="423666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D497FFE-5ED4-8F4F-A512-EF7CC0AA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2807" y="1956808"/>
            <a:ext cx="6957432" cy="2478024"/>
          </a:xfrm>
        </p:spPr>
        <p:txBody>
          <a:bodyPr lIns="0" tIns="0" rIns="0" bIns="0" anchor="t">
            <a:noAutofit/>
          </a:bodyPr>
          <a:lstStyle>
            <a:lvl1pPr algn="ctr">
              <a:defRPr sz="4000" spc="7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679880-AA60-E845-8AD6-0014131B5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4745" y="4097122"/>
            <a:ext cx="5067711" cy="91863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5321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A67FA55-5F4C-8B4A-AF75-1554E2D574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8664765" y="-630711"/>
            <a:ext cx="5084285" cy="74887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49B85D-E8AE-DF45-98B0-FCC32C1F6489}"/>
              </a:ext>
            </a:extLst>
          </p:cNvPr>
          <p:cNvSpPr/>
          <p:nvPr userDrawn="1"/>
        </p:nvSpPr>
        <p:spPr>
          <a:xfrm>
            <a:off x="-22034" y="0"/>
            <a:ext cx="8686800" cy="6858000"/>
          </a:xfrm>
          <a:prstGeom prst="rect">
            <a:avLst/>
          </a:prstGeom>
          <a:gradFill flip="none" rotWithShape="1">
            <a:gsLst>
              <a:gs pos="0">
                <a:srgbClr val="72226D"/>
              </a:gs>
              <a:gs pos="100000">
                <a:srgbClr val="9E3D96"/>
              </a:gs>
              <a:gs pos="100000">
                <a:srgbClr val="9E3D96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497FFE-5ED4-8F4F-A512-EF7CC0AA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650" y="1956808"/>
            <a:ext cx="6957432" cy="2478024"/>
          </a:xfrm>
        </p:spPr>
        <p:txBody>
          <a:bodyPr lIns="0" tIns="0" rIns="0" bIns="0" anchor="t">
            <a:noAutofit/>
          </a:bodyPr>
          <a:lstStyle>
            <a:lvl1pPr algn="ctr">
              <a:defRPr sz="4000" spc="7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679880-AA60-E845-8AD6-0014131B5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7511" y="4097122"/>
            <a:ext cx="5067711" cy="91863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56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FC55B-A154-8F4E-B7B9-6DB723977A83}"/>
              </a:ext>
            </a:extLst>
          </p:cNvPr>
          <p:cNvSpPr txBox="1"/>
          <p:nvPr userDrawn="1"/>
        </p:nvSpPr>
        <p:spPr>
          <a:xfrm>
            <a:off x="6492240" y="6490064"/>
            <a:ext cx="52513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b="0" i="0" spc="300" baseline="0">
                <a:solidFill>
                  <a:schemeClr val="bg1"/>
                </a:solidFill>
                <a:latin typeface="Arial" panose="020B0604020202020204" pitchFamily="34" charset="0"/>
              </a:rPr>
              <a:t>HAMOT HEALTH FOUNDATION</a:t>
            </a:r>
          </a:p>
        </p:txBody>
      </p:sp>
    </p:spTree>
    <p:extLst>
      <p:ext uri="{BB962C8B-B14F-4D97-AF65-F5344CB8AC3E}">
        <p14:creationId xmlns:p14="http://schemas.microsoft.com/office/powerpoint/2010/main" val="332305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914400" rtl="0" eaLnBrk="1" fontAlgn="t" latinLnBrk="0" hangingPunct="1">
        <a:lnSpc>
          <a:spcPct val="100000"/>
        </a:lnSpc>
        <a:spcBef>
          <a:spcPct val="0"/>
        </a:spcBef>
        <a:buNone/>
        <a:defRPr sz="3000" b="1" i="0" kern="1200" cap="all" spc="500" baseline="0">
          <a:solidFill>
            <a:srgbClr val="7222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svg"/><Relationship Id="rId7" Type="http://schemas.openxmlformats.org/officeDocument/2006/relationships/image" Target="../media/image18.svg"/><Relationship Id="rId12" Type="http://schemas.openxmlformats.org/officeDocument/2006/relationships/image" Target="../media/image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jpe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10.svg"/><Relationship Id="rId5" Type="http://schemas.openxmlformats.org/officeDocument/2006/relationships/image" Target="../media/image22.svg"/><Relationship Id="rId15" Type="http://schemas.openxmlformats.org/officeDocument/2006/relationships/image" Target="../media/image30.jpe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E2709C8F-75BF-6446-9AC5-3BB43641C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2990" y="5592329"/>
            <a:ext cx="5067711" cy="91863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Montserrat Medium" pitchFamily="2" charset="0"/>
              </a:rPr>
              <a:t>Tuesday</a:t>
            </a:r>
            <a:r>
              <a:rPr lang="en-US" dirty="0">
                <a:latin typeface="Montserrat" pitchFamily="2" charset="0"/>
              </a:rPr>
              <a:t>, august 20</a:t>
            </a:r>
          </a:p>
        </p:txBody>
      </p:sp>
      <p:pic>
        <p:nvPicPr>
          <p:cNvPr id="2" name="Picture 1" descr="A logo for a building&#10;&#10;Description automatically generated">
            <a:extLst>
              <a:ext uri="{FF2B5EF4-FFF2-40B4-BE49-F238E27FC236}">
                <a16:creationId xmlns:a16="http://schemas.microsoft.com/office/drawing/2014/main" id="{FC96EAA1-D4C5-C3C5-9AB8-2981B5160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8" y="1920353"/>
            <a:ext cx="3125746" cy="1179162"/>
          </a:xfrm>
          <a:prstGeom prst="rect">
            <a:avLst/>
          </a:prstGeom>
        </p:spPr>
      </p:pic>
      <p:pic>
        <p:nvPicPr>
          <p:cNvPr id="6" name="Picture 5" descr="A logo for a housing company&#10;&#10;Description automatically generated">
            <a:extLst>
              <a:ext uri="{FF2B5EF4-FFF2-40B4-BE49-F238E27FC236}">
                <a16:creationId xmlns:a16="http://schemas.microsoft.com/office/drawing/2014/main" id="{0018189B-63B4-3B02-BE19-182848179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6" y="3429000"/>
            <a:ext cx="2163329" cy="2163329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292CDE57-EC41-160C-C5C7-7F995CC2F54D}"/>
              </a:ext>
            </a:extLst>
          </p:cNvPr>
          <p:cNvSpPr txBox="1"/>
          <p:nvPr/>
        </p:nvSpPr>
        <p:spPr>
          <a:xfrm>
            <a:off x="4064496" y="2044976"/>
            <a:ext cx="734469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200" b="1" spc="173" dirty="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BUILD Community Development Corporation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353ABAE8-FC7F-E84E-AFBC-7CF216F290B6}"/>
              </a:ext>
            </a:extLst>
          </p:cNvPr>
          <p:cNvSpPr txBox="1"/>
          <p:nvPr/>
        </p:nvSpPr>
        <p:spPr>
          <a:xfrm>
            <a:off x="3111286" y="4093883"/>
            <a:ext cx="9251118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58"/>
              </a:lnSpc>
            </a:pPr>
            <a:r>
              <a:rPr lang="en-US" sz="4200" b="1" spc="173" dirty="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Housing First Erie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210604B9-D066-5029-4B6B-48532CF12BC1}"/>
              </a:ext>
            </a:extLst>
          </p:cNvPr>
          <p:cNvSpPr txBox="1"/>
          <p:nvPr/>
        </p:nvSpPr>
        <p:spPr>
          <a:xfrm>
            <a:off x="3111286" y="985516"/>
            <a:ext cx="9251118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58"/>
              </a:lnSpc>
            </a:pPr>
            <a:r>
              <a:rPr lang="en-US" sz="4000" b="1" spc="173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Forming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8A9DDC8C-981F-3118-BDB1-9923CED83C73}"/>
              </a:ext>
            </a:extLst>
          </p:cNvPr>
          <p:cNvSpPr txBox="1"/>
          <p:nvPr/>
        </p:nvSpPr>
        <p:spPr>
          <a:xfrm>
            <a:off x="3111286" y="3325413"/>
            <a:ext cx="9251118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58"/>
              </a:lnSpc>
            </a:pPr>
            <a:r>
              <a:rPr lang="en-US" sz="4000" b="1" spc="173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565790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BE54B-BE67-EBCE-E752-9A2951813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174EEB-7186-30F7-A44E-28CF335BD466}"/>
              </a:ext>
            </a:extLst>
          </p:cNvPr>
          <p:cNvSpPr txBox="1"/>
          <p:nvPr/>
        </p:nvSpPr>
        <p:spPr>
          <a:xfrm>
            <a:off x="0" y="-46412"/>
            <a:ext cx="12192000" cy="9006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061E7E-A92E-7E3C-3106-DDE9484F3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2" t="12174" r="4143" b="12174"/>
          <a:stretch/>
        </p:blipFill>
        <p:spPr>
          <a:xfrm>
            <a:off x="422362" y="1717250"/>
            <a:ext cx="3474920" cy="2321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09E2562E-E766-44F1-222B-FD48A2609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55382" y="1140298"/>
            <a:ext cx="2321016" cy="34749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B562EF-47AD-A23C-D0D1-F5E588C5A807}"/>
              </a:ext>
            </a:extLst>
          </p:cNvPr>
          <p:cNvSpPr txBox="1"/>
          <p:nvPr/>
        </p:nvSpPr>
        <p:spPr>
          <a:xfrm>
            <a:off x="2105025" y="971460"/>
            <a:ext cx="8207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</a:rPr>
              <a:t>Supportive Housing Campus at an Erie School District Site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A1B554-0CE9-A32C-1AEF-C50D7B9D1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62" y="4639121"/>
            <a:ext cx="8845463" cy="4971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>
                <a:latin typeface="Avenir Next LT Pro" panose="020B0504020202020204" pitchFamily="34" charset="0"/>
              </a:rPr>
              <a:t>Building #1 </a:t>
            </a:r>
            <a:r>
              <a:rPr lang="en-US" sz="1500" dirty="0">
                <a:latin typeface="Avenir Next LT Pro" panose="020B0504020202020204" pitchFamily="34" charset="0"/>
              </a:rPr>
              <a:t>(22 one-BR units of PSH)</a:t>
            </a:r>
          </a:p>
          <a:p>
            <a:r>
              <a:rPr lang="en-US" sz="1500" dirty="0">
                <a:latin typeface="Avenir Next LT Pro" panose="020B0504020202020204" pitchFamily="34" charset="0"/>
              </a:rPr>
              <a:t>$9 million Renovation, 12,000 sq. ft. for social service office space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>
                <a:latin typeface="Avenir Next LT Pro" panose="020B0504020202020204" pitchFamily="34" charset="0"/>
              </a:rPr>
              <a:t>Building #2 </a:t>
            </a:r>
            <a:r>
              <a:rPr lang="en-US" sz="1500" dirty="0">
                <a:latin typeface="Avenir Next LT Pro" panose="020B0504020202020204" pitchFamily="34" charset="0"/>
              </a:rPr>
              <a:t>(50 one-BR units of PSH)</a:t>
            </a:r>
          </a:p>
          <a:p>
            <a:r>
              <a:rPr lang="en-US" sz="1500" dirty="0">
                <a:latin typeface="Avenir Next LT Pro" panose="020B0504020202020204" pitchFamily="34" charset="0"/>
              </a:rPr>
              <a:t>$18.8 million build (LIHTC round in Dec 2024), 3,500 sq. ft. for community &amp; social service space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DC7BC2-EABD-B183-2434-7333B3FB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120" y="185512"/>
            <a:ext cx="10241280" cy="57052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SemiBold" pitchFamily="2" charset="0"/>
              </a:rPr>
              <a:t>Demonstrating success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462F2B-C282-C86F-CB1B-36BA842988AA}"/>
              </a:ext>
            </a:extLst>
          </p:cNvPr>
          <p:cNvSpPr txBox="1">
            <a:spLocks/>
          </p:cNvSpPr>
          <p:nvPr/>
        </p:nvSpPr>
        <p:spPr>
          <a:xfrm>
            <a:off x="8287805" y="1853731"/>
            <a:ext cx="3740564" cy="49711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50" b="1" dirty="0">
                <a:latin typeface="Avenir Next LT Pro" panose="020B0504020202020204" pitchFamily="34" charset="0"/>
              </a:rPr>
              <a:t>Rental Assistance: </a:t>
            </a:r>
            <a:r>
              <a:rPr lang="en-US" sz="1450" dirty="0">
                <a:latin typeface="Avenir Next LT Pro" panose="020B0504020202020204" pitchFamily="34" charset="0"/>
              </a:rPr>
              <a:t>Project-based     Housing Choice Vouchers from Housing Authority of City of Erie </a:t>
            </a:r>
            <a:r>
              <a:rPr lang="en-US" sz="145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(RFP pending)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50" i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50" b="1" dirty="0">
                <a:latin typeface="Avenir Next LT Pro" panose="020B0504020202020204" pitchFamily="34" charset="0"/>
              </a:rPr>
              <a:t>Supportive Services: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50" dirty="0">
                <a:latin typeface="Avenir Next LT Pro" panose="020B0504020202020204" pitchFamily="34" charset="0"/>
              </a:rPr>
              <a:t>Integrated Care model between housing/behavioral health: </a:t>
            </a:r>
            <a:br>
              <a:rPr lang="en-US" sz="1450" dirty="0">
                <a:latin typeface="Avenir Next LT Pro" panose="020B0504020202020204" pitchFamily="34" charset="0"/>
              </a:rPr>
            </a:br>
            <a:r>
              <a:rPr lang="en-US" sz="1450" dirty="0">
                <a:latin typeface="Avenir Next LT Pro" panose="020B0504020202020204" pitchFamily="34" charset="0"/>
              </a:rPr>
              <a:t>A) Program Manager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50" dirty="0">
                <a:latin typeface="Avenir Next LT Pro" panose="020B0504020202020204" pitchFamily="34" charset="0"/>
              </a:rPr>
              <a:t>B) Housing specialist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50" dirty="0">
                <a:latin typeface="Avenir Next LT Pro" panose="020B0504020202020204" pitchFamily="34" charset="0"/>
              </a:rPr>
              <a:t>C) Case managers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50" dirty="0">
                <a:latin typeface="Avenir Next LT Pro" panose="020B0504020202020204" pitchFamily="34" charset="0"/>
              </a:rPr>
              <a:t>D) Peer specialists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50" dirty="0">
                <a:latin typeface="Avenir Next LT Pro" panose="020B0504020202020204" pitchFamily="34" charset="0"/>
              </a:rPr>
              <a:t>E) </a:t>
            </a:r>
            <a:r>
              <a:rPr lang="en-US" sz="1400" dirty="0">
                <a:latin typeface="Avenir Next LT Pro" panose="020B0504020202020204" pitchFamily="34" charset="0"/>
              </a:rPr>
              <a:t>Contracted nurse/advanced practitioner </a:t>
            </a:r>
            <a:endParaRPr lang="en-US" sz="1400" b="1" i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E348CB-5DF1-08B1-BF0A-60220DBAF571}"/>
              </a:ext>
            </a:extLst>
          </p:cNvPr>
          <p:cNvSpPr txBox="1">
            <a:spLocks/>
          </p:cNvSpPr>
          <p:nvPr/>
        </p:nvSpPr>
        <p:spPr>
          <a:xfrm>
            <a:off x="422362" y="4239071"/>
            <a:ext cx="3570820" cy="49711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>
                <a:latin typeface="Avenir Next LT Pro" panose="020B0504020202020204" pitchFamily="34" charset="0"/>
              </a:rPr>
              <a:t>Facilities: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4E08BC-BF80-39BA-2159-A8E5232BBD47}"/>
              </a:ext>
            </a:extLst>
          </p:cNvPr>
          <p:cNvSpPr/>
          <p:nvPr/>
        </p:nvSpPr>
        <p:spPr>
          <a:xfrm>
            <a:off x="8134350" y="1736300"/>
            <a:ext cx="3746429" cy="31376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83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F93A6-43D7-EA93-1BFB-65093E38FBE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229600" y="6461308"/>
            <a:ext cx="470850" cy="18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rgbClr val="90909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rgbClr val="90909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rgbClr val="90909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rgbClr val="90909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rgbClr val="90909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rgbClr val="90909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rgbClr val="90909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rgbClr val="90909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rgbClr val="90909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11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45A2FCC-CE4B-2AB2-ABEC-1847C45325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0080077"/>
              </p:ext>
            </p:extLst>
          </p:nvPr>
        </p:nvGraphicFramePr>
        <p:xfrm>
          <a:off x="1184952" y="1126997"/>
          <a:ext cx="8037883" cy="490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FCB67E5-F5BA-D79F-8867-33DA540EE13E}"/>
              </a:ext>
            </a:extLst>
          </p:cNvPr>
          <p:cNvSpPr txBox="1"/>
          <p:nvPr/>
        </p:nvSpPr>
        <p:spPr>
          <a:xfrm>
            <a:off x="9388858" y="4130956"/>
            <a:ext cx="1828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Montserrat Medium" pitchFamily="2" charset="0"/>
              </a:rPr>
              <a:t>10 Years of Service Funding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EAFDF1-7DAE-8C7E-9BDE-F8F5C0AC5F72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354927" y="4392566"/>
            <a:ext cx="10339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4CBC99B-8210-EBE0-5EE7-0D8378F852B2}"/>
              </a:ext>
            </a:extLst>
          </p:cNvPr>
          <p:cNvSpPr/>
          <p:nvPr/>
        </p:nvSpPr>
        <p:spPr>
          <a:xfrm>
            <a:off x="2006997" y="4830967"/>
            <a:ext cx="903589" cy="837397"/>
          </a:xfrm>
          <a:prstGeom prst="rect">
            <a:avLst/>
          </a:prstGeom>
          <a:solidFill>
            <a:srgbClr val="2A5282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Gap</a:t>
            </a:r>
            <a:br>
              <a:rPr lang="en-US" b="1" dirty="0"/>
            </a:br>
            <a:r>
              <a:rPr lang="en-US" b="1" dirty="0"/>
              <a:t>$4.8M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11D528-896D-02BE-05E1-1829E83588E5}"/>
              </a:ext>
            </a:extLst>
          </p:cNvPr>
          <p:cNvSpPr/>
          <p:nvPr/>
        </p:nvSpPr>
        <p:spPr>
          <a:xfrm>
            <a:off x="2014919" y="2296764"/>
            <a:ext cx="892360" cy="2534202"/>
          </a:xfrm>
          <a:prstGeom prst="rect">
            <a:avLst/>
          </a:prstGeom>
          <a:solidFill>
            <a:srgbClr val="39AD98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Low-Income Housing Tax Credits</a:t>
            </a:r>
            <a:br>
              <a:rPr lang="en-US" b="1" dirty="0"/>
            </a:br>
            <a:r>
              <a:rPr lang="en-US" b="1" dirty="0"/>
              <a:t>$14M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CDB61A-09CA-D55C-5BE5-2E3099EF937F}"/>
              </a:ext>
            </a:extLst>
          </p:cNvPr>
          <p:cNvSpPr/>
          <p:nvPr/>
        </p:nvSpPr>
        <p:spPr>
          <a:xfrm>
            <a:off x="4610135" y="3925842"/>
            <a:ext cx="1153122" cy="1742521"/>
          </a:xfrm>
          <a:prstGeom prst="rect">
            <a:avLst/>
          </a:prstGeom>
          <a:solidFill>
            <a:srgbClr val="2A5282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Gap</a:t>
            </a:r>
            <a:br>
              <a:rPr lang="en-US" b="1" dirty="0"/>
            </a:br>
            <a:r>
              <a:rPr lang="en-US" b="1" dirty="0"/>
              <a:t>$10M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35CBD0-4218-226E-61F0-8C6566AF6544}"/>
              </a:ext>
            </a:extLst>
          </p:cNvPr>
          <p:cNvSpPr/>
          <p:nvPr/>
        </p:nvSpPr>
        <p:spPr>
          <a:xfrm>
            <a:off x="4597302" y="2170609"/>
            <a:ext cx="1165955" cy="1755233"/>
          </a:xfrm>
          <a:prstGeom prst="rect">
            <a:avLst/>
          </a:prstGeom>
          <a:solidFill>
            <a:srgbClr val="39AD98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Debt &amp; Soft Commitments</a:t>
            </a:r>
            <a:br>
              <a:rPr lang="en-US" b="1" dirty="0"/>
            </a:br>
            <a:r>
              <a:rPr lang="en-US" b="1" dirty="0"/>
              <a:t>$9.8M</a:t>
            </a:r>
            <a:br>
              <a:rPr lang="en-US" dirty="0"/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8D3EA1-2958-3D95-7680-EAD1CE4B8604}"/>
              </a:ext>
            </a:extLst>
          </p:cNvPr>
          <p:cNvSpPr/>
          <p:nvPr/>
        </p:nvSpPr>
        <p:spPr>
          <a:xfrm>
            <a:off x="7184699" y="3535680"/>
            <a:ext cx="955296" cy="1179784"/>
          </a:xfrm>
          <a:prstGeom prst="rect">
            <a:avLst/>
          </a:prstGeom>
          <a:solidFill>
            <a:srgbClr val="39AD98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Medicaid &amp; Others</a:t>
            </a:r>
            <a:br>
              <a:rPr lang="en-US" b="1" dirty="0"/>
            </a:br>
            <a:r>
              <a:rPr lang="en-US" b="1" dirty="0"/>
              <a:t>$6.8M</a:t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C74F25-E81A-646D-4010-65896E15E46D}"/>
              </a:ext>
            </a:extLst>
          </p:cNvPr>
          <p:cNvSpPr/>
          <p:nvPr/>
        </p:nvSpPr>
        <p:spPr>
          <a:xfrm>
            <a:off x="7183094" y="4715465"/>
            <a:ext cx="955295" cy="952898"/>
          </a:xfrm>
          <a:prstGeom prst="rect">
            <a:avLst/>
          </a:prstGeom>
          <a:solidFill>
            <a:srgbClr val="2A5282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Gap</a:t>
            </a:r>
            <a:br>
              <a:rPr lang="en-US" b="1" dirty="0"/>
            </a:br>
            <a:r>
              <a:rPr lang="en-US" b="1" dirty="0"/>
              <a:t>$5.2M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B3474BC-A3F8-1170-1ADA-DFE07FA27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423477"/>
              </p:ext>
            </p:extLst>
          </p:nvPr>
        </p:nvGraphicFramePr>
        <p:xfrm>
          <a:off x="9384274" y="2541173"/>
          <a:ext cx="2529051" cy="1280160"/>
        </p:xfrm>
        <a:graphic>
          <a:graphicData uri="http://schemas.openxmlformats.org/drawingml/2006/table">
            <a:tbl>
              <a:tblPr firstRow="1" bandRow="1"/>
              <a:tblGrid>
                <a:gridCol w="2529051">
                  <a:extLst>
                    <a:ext uri="{9D8B030D-6E8A-4147-A177-3AD203B41FA5}">
                      <a16:colId xmlns:a16="http://schemas.microsoft.com/office/drawing/2014/main" val="3279191045"/>
                    </a:ext>
                  </a:extLst>
                </a:gridCol>
              </a:tblGrid>
              <a:tr h="371349">
                <a:tc>
                  <a:txBody>
                    <a:bodyPr/>
                    <a:lstStyle/>
                    <a:p>
                      <a:r>
                        <a:rPr lang="en-US" dirty="0"/>
                        <a:t>Total Project Cost: $50,600,000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730094"/>
                  </a:ext>
                </a:extLst>
              </a:tr>
              <a:tr h="371349">
                <a:tc>
                  <a:txBody>
                    <a:bodyPr/>
                    <a:lstStyle/>
                    <a:p>
                      <a:r>
                        <a:rPr lang="en-US" dirty="0"/>
                        <a:t>Gap Funding Needed: $20,000,000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451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BEC0B3E-69EC-4286-3526-548FCD19FBAC}"/>
              </a:ext>
            </a:extLst>
          </p:cNvPr>
          <p:cNvSpPr txBox="1"/>
          <p:nvPr/>
        </p:nvSpPr>
        <p:spPr>
          <a:xfrm>
            <a:off x="0" y="-46412"/>
            <a:ext cx="12192000" cy="9006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3B220F-4415-4050-AEF3-DBCD4CC69BA1}"/>
              </a:ext>
            </a:extLst>
          </p:cNvPr>
          <p:cNvSpPr txBox="1">
            <a:spLocks/>
          </p:cNvSpPr>
          <p:nvPr/>
        </p:nvSpPr>
        <p:spPr>
          <a:xfrm>
            <a:off x="1372120" y="185512"/>
            <a:ext cx="10241280" cy="57052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 cap="all" spc="500" baseline="0">
                <a:solidFill>
                  <a:srgbClr val="7222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Montserrat SemiBold" pitchFamily="2" charset="0"/>
              </a:rPr>
              <a:t>Total Funding Needs: 150 units</a:t>
            </a:r>
          </a:p>
        </p:txBody>
      </p:sp>
      <p:pic>
        <p:nvPicPr>
          <p:cNvPr id="16" name="Picture 15" descr="A logo for a housing company&#10;&#10;Description automatically generated">
            <a:extLst>
              <a:ext uri="{FF2B5EF4-FFF2-40B4-BE49-F238E27FC236}">
                <a16:creationId xmlns:a16="http://schemas.microsoft.com/office/drawing/2014/main" id="{6C2D6F7A-6098-5C3D-C320-D8B96354E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284" y="1086171"/>
            <a:ext cx="1405567" cy="140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34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79683-1E57-9BF6-6671-D3E6918ECE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61"/>
          <a:stretch/>
        </p:blipFill>
        <p:spPr>
          <a:xfrm>
            <a:off x="1535921" y="987957"/>
            <a:ext cx="9396891" cy="5317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485016-BC01-01A5-B8ED-3CE50A2E7385}"/>
              </a:ext>
            </a:extLst>
          </p:cNvPr>
          <p:cNvSpPr txBox="1"/>
          <p:nvPr/>
        </p:nvSpPr>
        <p:spPr>
          <a:xfrm>
            <a:off x="0" y="-46412"/>
            <a:ext cx="12192000" cy="9006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12F6CF-5EA0-F17D-5CC5-66CEDCFEE3DE}"/>
              </a:ext>
            </a:extLst>
          </p:cNvPr>
          <p:cNvSpPr txBox="1">
            <a:spLocks/>
          </p:cNvSpPr>
          <p:nvPr/>
        </p:nvSpPr>
        <p:spPr>
          <a:xfrm>
            <a:off x="1372120" y="185512"/>
            <a:ext cx="10241280" cy="57052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 cap="all" spc="500" baseline="0">
                <a:solidFill>
                  <a:srgbClr val="7222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Montserrat SemiBold" pitchFamily="2" charset="0"/>
              </a:rPr>
              <a:t>Infinite </a:t>
            </a:r>
            <a:r>
              <a:rPr lang="en-US" dirty="0" err="1">
                <a:solidFill>
                  <a:schemeClr val="bg1"/>
                </a:solidFill>
                <a:latin typeface="Montserrat SemiBold" pitchFamily="2" charset="0"/>
              </a:rPr>
              <a:t>erie</a:t>
            </a:r>
            <a:r>
              <a:rPr lang="en-US" dirty="0">
                <a:solidFill>
                  <a:schemeClr val="bg1"/>
                </a:solidFill>
                <a:latin typeface="Montserrat SemiBold" pitchFamily="2" charset="0"/>
              </a:rPr>
              <a:t>: Social impact fund</a:t>
            </a:r>
          </a:p>
        </p:txBody>
      </p:sp>
      <p:pic>
        <p:nvPicPr>
          <p:cNvPr id="10" name="Picture 2" descr="Infinite Erie">
            <a:extLst>
              <a:ext uri="{FF2B5EF4-FFF2-40B4-BE49-F238E27FC236}">
                <a16:creationId xmlns:a16="http://schemas.microsoft.com/office/drawing/2014/main" id="{64F2A5AB-0BE2-C620-E2C3-4A04B02D7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88" y="1252790"/>
            <a:ext cx="1499758" cy="10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387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4E904-17B2-3B49-9127-90E7A4AF1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986" y="1906438"/>
            <a:ext cx="8712226" cy="2478024"/>
          </a:xfrm>
        </p:spPr>
        <p:txBody>
          <a:bodyPr/>
          <a:lstStyle/>
          <a:p>
            <a:r>
              <a:rPr lang="en-US" dirty="0"/>
              <a:t>Exploring a Community </a:t>
            </a:r>
            <a:r>
              <a:rPr lang="en-US" dirty="0">
                <a:latin typeface="Montserrat SemiBold" pitchFamily="2" charset="0"/>
              </a:rPr>
              <a:t>development</a:t>
            </a:r>
            <a:r>
              <a:rPr lang="en-US" dirty="0"/>
              <a:t> partnership for Montgomery county</a:t>
            </a:r>
          </a:p>
        </p:txBody>
      </p:sp>
      <p:pic>
        <p:nvPicPr>
          <p:cNvPr id="2" name="Picture 1" descr="A logo for a building&#10;&#10;Description automatically generated">
            <a:extLst>
              <a:ext uri="{FF2B5EF4-FFF2-40B4-BE49-F238E27FC236}">
                <a16:creationId xmlns:a16="http://schemas.microsoft.com/office/drawing/2014/main" id="{FC96EAA1-D4C5-C3C5-9AB8-2981B5160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88" y="1966288"/>
            <a:ext cx="3125746" cy="1179162"/>
          </a:xfrm>
          <a:prstGeom prst="rect">
            <a:avLst/>
          </a:prstGeom>
        </p:spPr>
      </p:pic>
      <p:pic>
        <p:nvPicPr>
          <p:cNvPr id="6" name="Picture 5" descr="A logo for a housing company&#10;&#10;Description automatically generated">
            <a:extLst>
              <a:ext uri="{FF2B5EF4-FFF2-40B4-BE49-F238E27FC236}">
                <a16:creationId xmlns:a16="http://schemas.microsoft.com/office/drawing/2014/main" id="{0018189B-63B4-3B02-BE19-182848179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6" y="3467885"/>
            <a:ext cx="2163329" cy="2163329"/>
          </a:xfrm>
          <a:prstGeom prst="rect">
            <a:avLst/>
          </a:prstGeom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id="{5E220FA7-AA75-0C1C-ED16-1D5E1FD1AEAC}"/>
              </a:ext>
            </a:extLst>
          </p:cNvPr>
          <p:cNvSpPr txBox="1">
            <a:spLocks/>
          </p:cNvSpPr>
          <p:nvPr/>
        </p:nvSpPr>
        <p:spPr>
          <a:xfrm>
            <a:off x="5202990" y="5592329"/>
            <a:ext cx="5067711" cy="91863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6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Montserrat Medium" pitchFamily="2" charset="0"/>
              </a:rPr>
              <a:t>Tuesday</a:t>
            </a:r>
            <a:r>
              <a:rPr lang="en-US">
                <a:latin typeface="Montserrat" pitchFamily="2" charset="0"/>
              </a:rPr>
              <a:t>, august 20</a:t>
            </a: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24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E6B107A-14D3-6ED0-95D2-5A4B3A7E6F9F}"/>
              </a:ext>
            </a:extLst>
          </p:cNvPr>
          <p:cNvSpPr txBox="1"/>
          <p:nvPr/>
        </p:nvSpPr>
        <p:spPr>
          <a:xfrm>
            <a:off x="0" y="-46412"/>
            <a:ext cx="12192000" cy="9006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90E56-B2D9-70F7-AA8D-1CF631287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657" y="1203551"/>
            <a:ext cx="7288829" cy="5563171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1400" b="1" dirty="0">
                <a:latin typeface="Montserrat Medium" pitchFamily="2" charset="0"/>
              </a:rPr>
              <a:t>Landscape Review</a:t>
            </a:r>
            <a:br>
              <a:rPr lang="en-US" sz="1400" dirty="0">
                <a:latin typeface="Montserrat Medium" pitchFamily="2" charset="0"/>
              </a:rPr>
            </a:br>
            <a:r>
              <a:rPr lang="en-US" sz="1400" dirty="0">
                <a:latin typeface="Montserrat Medium" pitchFamily="2" charset="0"/>
              </a:rPr>
              <a:t>Observe trends among marginalized communities in housing and health stability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400" b="1" dirty="0">
                <a:latin typeface="Montserrat Medium" pitchFamily="2" charset="0"/>
              </a:rPr>
              <a:t>Coalition-Building &amp; Community Planning</a:t>
            </a:r>
            <a:br>
              <a:rPr lang="en-US" sz="1400" b="1" dirty="0">
                <a:latin typeface="Montserrat Medium" pitchFamily="2" charset="0"/>
              </a:rPr>
            </a:br>
            <a:r>
              <a:rPr lang="en-US" sz="1400" dirty="0">
                <a:latin typeface="Montserrat Medium" pitchFamily="2" charset="0"/>
              </a:rPr>
              <a:t>Form a “coalition of the willing” to define the focus:</a:t>
            </a:r>
          </a:p>
          <a:p>
            <a:pPr marL="800100" lvl="1" indent="-342900">
              <a:lnSpc>
                <a:spcPct val="100000"/>
              </a:lnSpc>
              <a:buAutoNum type="alphaUcParenR"/>
            </a:pPr>
            <a:r>
              <a:rPr lang="en-US" sz="1400" dirty="0">
                <a:latin typeface="Montserrat Medium" pitchFamily="2" charset="0"/>
              </a:rPr>
              <a:t>Shared vision</a:t>
            </a:r>
          </a:p>
          <a:p>
            <a:pPr marL="800100" lvl="1" indent="-342900">
              <a:lnSpc>
                <a:spcPct val="100000"/>
              </a:lnSpc>
              <a:buAutoNum type="alphaUcParenR"/>
            </a:pPr>
            <a:r>
              <a:rPr lang="en-US" sz="1400" dirty="0">
                <a:latin typeface="Montserrat Medium" pitchFamily="2" charset="0"/>
              </a:rPr>
              <a:t>Population</a:t>
            </a:r>
          </a:p>
          <a:p>
            <a:pPr marL="800100" lvl="1" indent="-342900">
              <a:lnSpc>
                <a:spcPct val="100000"/>
              </a:lnSpc>
              <a:buAutoNum type="alphaUcParenR"/>
            </a:pPr>
            <a:r>
              <a:rPr lang="en-US" sz="1400" dirty="0">
                <a:latin typeface="Montserrat Medium" pitchFamily="2" charset="0"/>
              </a:rPr>
              <a:t>Action framework for housing, services, funding</a:t>
            </a:r>
          </a:p>
          <a:p>
            <a:pPr marL="457200" indent="-457200">
              <a:buAutoNum type="arabicPeriod"/>
            </a:pPr>
            <a:r>
              <a:rPr lang="en-US" sz="1400" b="1" dirty="0">
                <a:latin typeface="Montserrat Medium" pitchFamily="2" charset="0"/>
              </a:rPr>
              <a:t>Focused Pilot</a:t>
            </a:r>
            <a:br>
              <a:rPr lang="en-US" sz="1400" dirty="0">
                <a:latin typeface="Montserrat Medium" pitchFamily="2" charset="0"/>
              </a:rPr>
            </a:br>
            <a:r>
              <a:rPr lang="en-US" sz="1400" dirty="0">
                <a:latin typeface="Montserrat Medium" pitchFamily="2" charset="0"/>
              </a:rPr>
              <a:t>Launch a pilot to prove the model of care. Galvanize public support. Set up lead agencies &amp; mutually reinforcing activities. 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400" b="1" dirty="0">
                <a:latin typeface="Montserrat Medium" pitchFamily="2" charset="0"/>
              </a:rPr>
              <a:t>Bring to Scale</a:t>
            </a:r>
            <a:br>
              <a:rPr lang="en-US" sz="1400" dirty="0">
                <a:latin typeface="Montserrat Medium" pitchFamily="2" charset="0"/>
              </a:rPr>
            </a:br>
            <a:r>
              <a:rPr lang="en-US" sz="1400" dirty="0">
                <a:latin typeface="Montserrat Medium" pitchFamily="2" charset="0"/>
              </a:rPr>
              <a:t>Learn what you need to learn from the pilot. Bring the work to scale. Set up: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400" dirty="0">
                <a:latin typeface="Montserrat Medium" pitchFamily="2" charset="0"/>
              </a:rPr>
              <a:t>A) Governance structure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400" dirty="0">
                <a:latin typeface="Montserrat Medium" pitchFamily="2" charset="0"/>
              </a:rPr>
              <a:t>B) Backbone agency &amp; Action leads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400" dirty="0">
                <a:latin typeface="Montserrat Medium" pitchFamily="2" charset="0"/>
              </a:rPr>
              <a:t>C) Sustainable funding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400" dirty="0">
                <a:latin typeface="Montserrat Medium" pitchFamily="2" charset="0"/>
              </a:rPr>
              <a:t>D) Clear outcomes measurement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400" dirty="0">
                <a:latin typeface="Montserrat Medium" pitchFamily="2" charset="0"/>
              </a:rPr>
              <a:t>E) Communications approach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1704931-BE02-C7D7-61C2-D2C19307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21" y="95608"/>
            <a:ext cx="10859758" cy="53072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SemiBold" pitchFamily="2" charset="0"/>
              </a:rPr>
              <a:t>Exploring a Community development partnership for </a:t>
            </a:r>
            <a:r>
              <a:rPr lang="en-US" sz="2400" dirty="0" err="1">
                <a:solidFill>
                  <a:schemeClr val="bg1"/>
                </a:solidFill>
                <a:latin typeface="Montserrat SemiBold" pitchFamily="2" charset="0"/>
              </a:rPr>
              <a:t>montco</a:t>
            </a:r>
            <a:endParaRPr lang="en-US" sz="2400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64A07-6A47-5AB0-431C-96BCA7D79C49}"/>
              </a:ext>
            </a:extLst>
          </p:cNvPr>
          <p:cNvSpPr txBox="1"/>
          <p:nvPr/>
        </p:nvSpPr>
        <p:spPr>
          <a:xfrm>
            <a:off x="422693" y="1211937"/>
            <a:ext cx="369210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venir Next LT Pro" panose="020B0504020202020204" pitchFamily="34" charset="0"/>
              </a:rPr>
              <a:t>Our Process</a:t>
            </a:r>
          </a:p>
        </p:txBody>
      </p:sp>
      <p:pic>
        <p:nvPicPr>
          <p:cNvPr id="1026" name="Picture 2" descr="Collective Impact | Every Child CQ">
            <a:extLst>
              <a:ext uri="{FF2B5EF4-FFF2-40B4-BE49-F238E27FC236}">
                <a16:creationId xmlns:a16="http://schemas.microsoft.com/office/drawing/2014/main" id="{62254438-266E-8490-AC80-E562C892E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3" y="4129268"/>
            <a:ext cx="2694977" cy="20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F46B19E-2FA9-F081-12A9-B0C8061817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698014"/>
              </p:ext>
            </p:extLst>
          </p:nvPr>
        </p:nvGraphicFramePr>
        <p:xfrm>
          <a:off x="715517" y="1737216"/>
          <a:ext cx="3106450" cy="1780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AF5781A-61FA-A06E-290D-9B1DBFB68F7B}"/>
              </a:ext>
            </a:extLst>
          </p:cNvPr>
          <p:cNvSpPr txBox="1"/>
          <p:nvPr/>
        </p:nvSpPr>
        <p:spPr>
          <a:xfrm>
            <a:off x="422693" y="3592732"/>
            <a:ext cx="369210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venir Next LT Pro" panose="020B0504020202020204" pitchFamily="34" charset="0"/>
              </a:rPr>
              <a:t>Our Partnership</a:t>
            </a:r>
          </a:p>
        </p:txBody>
      </p:sp>
    </p:spTree>
    <p:extLst>
      <p:ext uri="{BB962C8B-B14F-4D97-AF65-F5344CB8AC3E}">
        <p14:creationId xmlns:p14="http://schemas.microsoft.com/office/powerpoint/2010/main" val="258075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E6B107A-14D3-6ED0-95D2-5A4B3A7E6F9F}"/>
              </a:ext>
            </a:extLst>
          </p:cNvPr>
          <p:cNvSpPr txBox="1"/>
          <p:nvPr/>
        </p:nvSpPr>
        <p:spPr>
          <a:xfrm>
            <a:off x="0" y="-46412"/>
            <a:ext cx="12192000" cy="9006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4A66FB-CDCE-4793-B76F-E2BB3F054567}"/>
              </a:ext>
            </a:extLst>
          </p:cNvPr>
          <p:cNvSpPr txBox="1">
            <a:spLocks/>
          </p:cNvSpPr>
          <p:nvPr/>
        </p:nvSpPr>
        <p:spPr>
          <a:xfrm>
            <a:off x="990982" y="1565148"/>
            <a:ext cx="8610218" cy="4428162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90E56-B2D9-70F7-AA8D-1CF631287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320524"/>
            <a:ext cx="11049000" cy="900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venir Next LT Pro" panose="020B0504020202020204" pitchFamily="34" charset="0"/>
              </a:rPr>
              <a:t>Exploration Area: </a:t>
            </a:r>
            <a:r>
              <a:rPr lang="en-US" dirty="0">
                <a:latin typeface="Avenir Next LT Pro" panose="020B0504020202020204" pitchFamily="34" charset="0"/>
              </a:rPr>
              <a:t>Observe trends among marginalized communities in housing and health stability</a:t>
            </a:r>
            <a:endParaRPr lang="en-US" b="1" dirty="0">
              <a:latin typeface="Avenir Next LT Pro" panose="020B0504020202020204" pitchFamily="34" charset="0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1704931-BE02-C7D7-61C2-D2C19307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608" y="175461"/>
            <a:ext cx="10308566" cy="53072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SemiBold" pitchFamily="2" charset="0"/>
              </a:rPr>
              <a:t>Landscape review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52A99A-37D5-8699-CBAD-BE330A8BDC05}"/>
              </a:ext>
            </a:extLst>
          </p:cNvPr>
          <p:cNvSpPr txBox="1">
            <a:spLocks/>
          </p:cNvSpPr>
          <p:nvPr/>
        </p:nvSpPr>
        <p:spPr>
          <a:xfrm>
            <a:off x="571499" y="2603863"/>
            <a:ext cx="10678784" cy="24993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1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Avenir Next LT Pro" panose="020B0504020202020204" pitchFamily="34" charset="0"/>
              </a:rPr>
              <a:t>Guiding Questions: </a:t>
            </a:r>
            <a:br>
              <a:rPr lang="en-US" b="1" dirty="0">
                <a:latin typeface="Avenir Next LT Pro" panose="020B0504020202020204" pitchFamily="34" charset="0"/>
              </a:rPr>
            </a:br>
            <a:r>
              <a:rPr lang="en-US" dirty="0">
                <a:latin typeface="Avenir Next LT Pro" panose="020B0504020202020204" pitchFamily="34" charset="0"/>
              </a:rPr>
              <a:t>What community need do you observe? </a:t>
            </a:r>
            <a:br>
              <a:rPr lang="en-US" dirty="0">
                <a:latin typeface="Avenir Next LT Pro" panose="020B0504020202020204" pitchFamily="34" charset="0"/>
              </a:rPr>
            </a:br>
            <a:r>
              <a:rPr lang="en-US" dirty="0">
                <a:latin typeface="Avenir Next LT Pro" panose="020B0504020202020204" pitchFamily="34" charset="0"/>
              </a:rPr>
              <a:t>What are the key barriers to housing and health stability in </a:t>
            </a:r>
            <a:r>
              <a:rPr lang="en-US" dirty="0" err="1">
                <a:latin typeface="Avenir Next LT Pro" panose="020B0504020202020204" pitchFamily="34" charset="0"/>
              </a:rPr>
              <a:t>MontCo</a:t>
            </a:r>
            <a:r>
              <a:rPr lang="en-US" dirty="0">
                <a:latin typeface="Avenir Next LT Pro" panose="020B05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34385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7C59C9-80AB-41F0-F1F9-E5DD88BABD89}"/>
              </a:ext>
            </a:extLst>
          </p:cNvPr>
          <p:cNvSpPr txBox="1">
            <a:spLocks/>
          </p:cNvSpPr>
          <p:nvPr/>
        </p:nvSpPr>
        <p:spPr>
          <a:xfrm>
            <a:off x="571499" y="2603863"/>
            <a:ext cx="10678784" cy="24993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1" dirty="0">
              <a:latin typeface="Avenir Next LT Pro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6B107A-14D3-6ED0-95D2-5A4B3A7E6F9F}"/>
              </a:ext>
            </a:extLst>
          </p:cNvPr>
          <p:cNvSpPr txBox="1"/>
          <p:nvPr/>
        </p:nvSpPr>
        <p:spPr>
          <a:xfrm>
            <a:off x="0" y="-46412"/>
            <a:ext cx="12192000" cy="9006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4A66FB-CDCE-4793-B76F-E2BB3F054567}"/>
              </a:ext>
            </a:extLst>
          </p:cNvPr>
          <p:cNvSpPr txBox="1">
            <a:spLocks/>
          </p:cNvSpPr>
          <p:nvPr/>
        </p:nvSpPr>
        <p:spPr>
          <a:xfrm>
            <a:off x="990982" y="1565148"/>
            <a:ext cx="8610218" cy="4428162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1704931-BE02-C7D7-61C2-D2C19307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3" y="175461"/>
            <a:ext cx="11230833" cy="5307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Montserrat SemiBold" pitchFamily="2" charset="0"/>
              </a:rPr>
              <a:t>Coalition-building &amp; Community planning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52A99A-37D5-8699-CBAD-BE330A8BDC05}"/>
              </a:ext>
            </a:extLst>
          </p:cNvPr>
          <p:cNvSpPr txBox="1">
            <a:spLocks/>
          </p:cNvSpPr>
          <p:nvPr/>
        </p:nvSpPr>
        <p:spPr>
          <a:xfrm>
            <a:off x="1062937" y="2975362"/>
            <a:ext cx="9695907" cy="17563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venir Next LT Pro" panose="020B0504020202020204" pitchFamily="34" charset="0"/>
              </a:rPr>
              <a:t>Guiding Questions: </a:t>
            </a:r>
            <a:br>
              <a:rPr lang="en-US" b="1" dirty="0">
                <a:latin typeface="Avenir Next LT Pro" panose="020B0504020202020204" pitchFamily="34" charset="0"/>
              </a:rPr>
            </a:br>
            <a:r>
              <a:rPr lang="en-US" dirty="0">
                <a:latin typeface="Avenir Next LT Pro" panose="020B0504020202020204" pitchFamily="34" charset="0"/>
              </a:rPr>
              <a:t>What partners are willing and effective in our coalition? </a:t>
            </a:r>
            <a:br>
              <a:rPr lang="en-US" dirty="0">
                <a:latin typeface="Avenir Next LT Pro" panose="020B0504020202020204" pitchFamily="34" charset="0"/>
              </a:rPr>
            </a:br>
            <a:r>
              <a:rPr lang="en-US" dirty="0">
                <a:latin typeface="Avenir Next LT Pro" panose="020B0504020202020204" pitchFamily="34" charset="0"/>
              </a:rPr>
              <a:t>What should be our focused priority; where should and can we demonstrate success?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2F1FF6-AEA8-C45E-B203-E615657C9456}"/>
              </a:ext>
            </a:extLst>
          </p:cNvPr>
          <p:cNvSpPr txBox="1">
            <a:spLocks/>
          </p:cNvSpPr>
          <p:nvPr/>
        </p:nvSpPr>
        <p:spPr>
          <a:xfrm>
            <a:off x="571499" y="1320524"/>
            <a:ext cx="11049000" cy="9006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venir Next LT Pro" panose="020B0504020202020204" pitchFamily="34" charset="0"/>
              </a:rPr>
              <a:t>Exploration Area: </a:t>
            </a:r>
            <a:r>
              <a:rPr lang="en-US" dirty="0">
                <a:latin typeface="Avenir Next LT Pro" panose="020B0504020202020204" pitchFamily="34" charset="0"/>
              </a:rPr>
              <a:t>Form a “coalition of the willing” to define the focus: A) Shared vision; B) Population; C) Action framework for housing, services, funding</a:t>
            </a:r>
            <a:endParaRPr lang="en-US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71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E6B107A-14D3-6ED0-95D2-5A4B3A7E6F9F}"/>
              </a:ext>
            </a:extLst>
          </p:cNvPr>
          <p:cNvSpPr txBox="1"/>
          <p:nvPr/>
        </p:nvSpPr>
        <p:spPr>
          <a:xfrm>
            <a:off x="0" y="-46412"/>
            <a:ext cx="12192000" cy="9006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4A66FB-CDCE-4793-B76F-E2BB3F054567}"/>
              </a:ext>
            </a:extLst>
          </p:cNvPr>
          <p:cNvSpPr txBox="1">
            <a:spLocks/>
          </p:cNvSpPr>
          <p:nvPr/>
        </p:nvSpPr>
        <p:spPr>
          <a:xfrm>
            <a:off x="990982" y="1565148"/>
            <a:ext cx="8610218" cy="4428162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1704931-BE02-C7D7-61C2-D2C19307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3" y="165767"/>
            <a:ext cx="10583174" cy="53072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SemiBold" pitchFamily="2" charset="0"/>
              </a:rPr>
              <a:t>Focused Pilot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52A99A-37D5-8699-CBAD-BE330A8BDC05}"/>
              </a:ext>
            </a:extLst>
          </p:cNvPr>
          <p:cNvSpPr txBox="1">
            <a:spLocks/>
          </p:cNvSpPr>
          <p:nvPr/>
        </p:nvSpPr>
        <p:spPr>
          <a:xfrm>
            <a:off x="571499" y="2932084"/>
            <a:ext cx="10678784" cy="29462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1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Avenir Next LT Pro" panose="020B0504020202020204" pitchFamily="34" charset="0"/>
              </a:rPr>
              <a:t>Guiding Questions: </a:t>
            </a:r>
            <a:br>
              <a:rPr lang="en-US" b="1" dirty="0">
                <a:latin typeface="Avenir Next LT Pro" panose="020B0504020202020204" pitchFamily="34" charset="0"/>
              </a:rPr>
            </a:br>
            <a:r>
              <a:rPr lang="en-US" dirty="0">
                <a:latin typeface="Avenir Next LT Pro" panose="020B0504020202020204" pitchFamily="34" charset="0"/>
              </a:rPr>
              <a:t>Who can lead our pilot? </a:t>
            </a:r>
            <a:br>
              <a:rPr lang="en-US" dirty="0">
                <a:latin typeface="Avenir Next LT Pro" panose="020B0504020202020204" pitchFamily="34" charset="0"/>
              </a:rPr>
            </a:br>
            <a:r>
              <a:rPr lang="en-US" dirty="0">
                <a:latin typeface="Avenir Next LT Pro" panose="020B0504020202020204" pitchFamily="34" charset="0"/>
              </a:rPr>
              <a:t>What do we need to launch our pilot (agencies, funding, policy, etc.)?</a:t>
            </a:r>
            <a:br>
              <a:rPr lang="en-US" dirty="0">
                <a:latin typeface="Avenir Next LT Pro" panose="020B0504020202020204" pitchFamily="34" charset="0"/>
              </a:rPr>
            </a:br>
            <a:r>
              <a:rPr lang="en-US" dirty="0">
                <a:latin typeface="Avenir Next LT Pro" panose="020B0504020202020204" pitchFamily="34" charset="0"/>
              </a:rPr>
              <a:t>What is the programmatic and partnership structure of our pilot?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0FABEC-6B5A-5C92-04B2-86DE5C7E3A90}"/>
              </a:ext>
            </a:extLst>
          </p:cNvPr>
          <p:cNvSpPr txBox="1">
            <a:spLocks/>
          </p:cNvSpPr>
          <p:nvPr/>
        </p:nvSpPr>
        <p:spPr>
          <a:xfrm>
            <a:off x="571499" y="1320524"/>
            <a:ext cx="11049000" cy="9006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venir Next LT Pro" panose="020B0504020202020204" pitchFamily="34" charset="0"/>
              </a:rPr>
              <a:t>Exploration Area: </a:t>
            </a:r>
            <a:r>
              <a:rPr lang="en-US" dirty="0">
                <a:latin typeface="Avenir Next LT Pro" panose="020B0504020202020204" pitchFamily="34" charset="0"/>
              </a:rPr>
              <a:t>Launch a pilot to prove the model of care. Galvanize public support. Set up lead agencies &amp; mutually reinforcing activities.</a:t>
            </a:r>
            <a:endParaRPr lang="en-US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44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E6B107A-14D3-6ED0-95D2-5A4B3A7E6F9F}"/>
              </a:ext>
            </a:extLst>
          </p:cNvPr>
          <p:cNvSpPr txBox="1"/>
          <p:nvPr/>
        </p:nvSpPr>
        <p:spPr>
          <a:xfrm>
            <a:off x="0" y="-46412"/>
            <a:ext cx="12192000" cy="9006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1704931-BE02-C7D7-61C2-D2C19307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3" y="207685"/>
            <a:ext cx="10583174" cy="53072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SemiBold" pitchFamily="2" charset="0"/>
              </a:rPr>
              <a:t>Bring to scale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52A99A-37D5-8699-CBAD-BE330A8BDC05}"/>
              </a:ext>
            </a:extLst>
          </p:cNvPr>
          <p:cNvSpPr txBox="1">
            <a:spLocks/>
          </p:cNvSpPr>
          <p:nvPr/>
        </p:nvSpPr>
        <p:spPr>
          <a:xfrm>
            <a:off x="571499" y="3309257"/>
            <a:ext cx="10678784" cy="28738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1" dirty="0">
              <a:latin typeface="Avenir Next LT Pro" panose="020B05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latin typeface="Avenir Next LT Pro" panose="020B0504020202020204" pitchFamily="34" charset="0"/>
              </a:rPr>
              <a:t>Guiding Questions: </a:t>
            </a:r>
            <a:br>
              <a:rPr lang="en-US" b="1" dirty="0">
                <a:latin typeface="Avenir Next LT Pro" panose="020B0504020202020204" pitchFamily="34" charset="0"/>
              </a:rPr>
            </a:br>
            <a:r>
              <a:rPr lang="en-US" dirty="0">
                <a:latin typeface="Avenir Next LT Pro" panose="020B0504020202020204" pitchFamily="34" charset="0"/>
              </a:rPr>
              <a:t>What did we learn from the pilot? </a:t>
            </a:r>
            <a:br>
              <a:rPr lang="en-US" dirty="0">
                <a:latin typeface="Avenir Next LT Pro" panose="020B0504020202020204" pitchFamily="34" charset="0"/>
              </a:rPr>
            </a:br>
            <a:r>
              <a:rPr lang="en-US" dirty="0">
                <a:latin typeface="Avenir Next LT Pro" panose="020B0504020202020204" pitchFamily="34" charset="0"/>
              </a:rPr>
              <a:t>What governance and action structure do we need in place to bring this work to scale?</a:t>
            </a:r>
            <a:br>
              <a:rPr lang="en-US" dirty="0">
                <a:latin typeface="Avenir Next LT Pro" panose="020B0504020202020204" pitchFamily="34" charset="0"/>
              </a:rPr>
            </a:br>
            <a:r>
              <a:rPr lang="en-US" dirty="0">
                <a:latin typeface="Avenir Next LT Pro" panose="020B0504020202020204" pitchFamily="34" charset="0"/>
              </a:rPr>
              <a:t>Who is our backbone support agency?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5C7F757-B3C1-0DB7-2442-C6F1B10FE0B8}"/>
              </a:ext>
            </a:extLst>
          </p:cNvPr>
          <p:cNvSpPr txBox="1">
            <a:spLocks/>
          </p:cNvSpPr>
          <p:nvPr/>
        </p:nvSpPr>
        <p:spPr>
          <a:xfrm>
            <a:off x="571499" y="1320524"/>
            <a:ext cx="11049000" cy="9006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venir Next LT Pro" panose="020B0504020202020204" pitchFamily="34" charset="0"/>
              </a:rPr>
              <a:t>Exploration Area: </a:t>
            </a:r>
            <a:r>
              <a:rPr lang="en-US" dirty="0">
                <a:latin typeface="Avenir Next LT Pro" panose="020B0504020202020204" pitchFamily="34" charset="0"/>
              </a:rPr>
              <a:t>Learn what you need to learn from the pilot. Bring the work to scale. Set up: A) Governance structure; B) Backbone agency &amp; Action leads; C) Sustainable funding; D) Clear outcomes measurement; E) Communications approach</a:t>
            </a:r>
            <a:endParaRPr lang="en-US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994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826432">
            <a:off x="-12993861" y="-2829812"/>
            <a:ext cx="14017561" cy="8554614"/>
            <a:chOff x="0" y="0"/>
            <a:chExt cx="5537802" cy="33796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93258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 rot="773821">
            <a:off x="1634324" y="-3641775"/>
            <a:ext cx="209222" cy="5654899"/>
            <a:chOff x="0" y="0"/>
            <a:chExt cx="82656" cy="22340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6B1D6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4832402" y="3927511"/>
            <a:ext cx="241761" cy="241761"/>
          </a:xfrm>
          <a:custGeom>
            <a:avLst/>
            <a:gdLst/>
            <a:ahLst/>
            <a:cxnLst/>
            <a:rect l="l" t="t" r="r" b="b"/>
            <a:pathLst>
              <a:path w="362642" h="362642">
                <a:moveTo>
                  <a:pt x="0" y="0"/>
                </a:moveTo>
                <a:lnTo>
                  <a:pt x="362642" y="0"/>
                </a:lnTo>
                <a:lnTo>
                  <a:pt x="362642" y="362642"/>
                </a:lnTo>
                <a:lnTo>
                  <a:pt x="0" y="36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4839162" y="3157693"/>
            <a:ext cx="228241" cy="228241"/>
          </a:xfrm>
          <a:custGeom>
            <a:avLst/>
            <a:gdLst/>
            <a:ahLst/>
            <a:cxnLst/>
            <a:rect l="l" t="t" r="r" b="b"/>
            <a:pathLst>
              <a:path w="342362" h="342362">
                <a:moveTo>
                  <a:pt x="0" y="0"/>
                </a:moveTo>
                <a:lnTo>
                  <a:pt x="342362" y="0"/>
                </a:lnTo>
                <a:lnTo>
                  <a:pt x="342362" y="342362"/>
                </a:lnTo>
                <a:lnTo>
                  <a:pt x="0" y="34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-4580054">
            <a:off x="-922358" y="2933413"/>
            <a:ext cx="3229136" cy="1356237"/>
          </a:xfrm>
          <a:custGeom>
            <a:avLst/>
            <a:gdLst/>
            <a:ahLst/>
            <a:cxnLst/>
            <a:rect l="l" t="t" r="r" b="b"/>
            <a:pathLst>
              <a:path w="4843704" h="2034356">
                <a:moveTo>
                  <a:pt x="0" y="0"/>
                </a:moveTo>
                <a:lnTo>
                  <a:pt x="4843704" y="0"/>
                </a:lnTo>
                <a:lnTo>
                  <a:pt x="4843704" y="2034356"/>
                </a:lnTo>
                <a:lnTo>
                  <a:pt x="0" y="20343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2401611" y="2682084"/>
            <a:ext cx="2073565" cy="782235"/>
          </a:xfrm>
          <a:custGeom>
            <a:avLst/>
            <a:gdLst/>
            <a:ahLst/>
            <a:cxnLst/>
            <a:rect l="l" t="t" r="r" b="b"/>
            <a:pathLst>
              <a:path w="3110347" h="1173353">
                <a:moveTo>
                  <a:pt x="0" y="0"/>
                </a:moveTo>
                <a:lnTo>
                  <a:pt x="3110348" y="0"/>
                </a:lnTo>
                <a:lnTo>
                  <a:pt x="3110348" y="1173353"/>
                </a:lnTo>
                <a:lnTo>
                  <a:pt x="0" y="117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4832402" y="5528365"/>
            <a:ext cx="241761" cy="241761"/>
          </a:xfrm>
          <a:custGeom>
            <a:avLst/>
            <a:gdLst/>
            <a:ahLst/>
            <a:cxnLst/>
            <a:rect l="l" t="t" r="r" b="b"/>
            <a:pathLst>
              <a:path w="362642" h="362642">
                <a:moveTo>
                  <a:pt x="0" y="0"/>
                </a:moveTo>
                <a:lnTo>
                  <a:pt x="362642" y="0"/>
                </a:lnTo>
                <a:lnTo>
                  <a:pt x="362642" y="362642"/>
                </a:lnTo>
                <a:lnTo>
                  <a:pt x="0" y="36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4839162" y="4871020"/>
            <a:ext cx="228241" cy="228241"/>
          </a:xfrm>
          <a:custGeom>
            <a:avLst/>
            <a:gdLst/>
            <a:ahLst/>
            <a:cxnLst/>
            <a:rect l="l" t="t" r="r" b="b"/>
            <a:pathLst>
              <a:path w="342362" h="342362">
                <a:moveTo>
                  <a:pt x="0" y="0"/>
                </a:moveTo>
                <a:lnTo>
                  <a:pt x="342362" y="0"/>
                </a:lnTo>
                <a:lnTo>
                  <a:pt x="342362" y="342363"/>
                </a:lnTo>
                <a:lnTo>
                  <a:pt x="0" y="342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3117814" y="4453673"/>
            <a:ext cx="953247" cy="1324463"/>
          </a:xfrm>
          <a:custGeom>
            <a:avLst/>
            <a:gdLst/>
            <a:ahLst/>
            <a:cxnLst/>
            <a:rect l="l" t="t" r="r" b="b"/>
            <a:pathLst>
              <a:path w="1429870" h="1986694">
                <a:moveTo>
                  <a:pt x="0" y="0"/>
                </a:moveTo>
                <a:lnTo>
                  <a:pt x="1429869" y="0"/>
                </a:lnTo>
                <a:lnTo>
                  <a:pt x="1429869" y="1986694"/>
                </a:lnTo>
                <a:lnTo>
                  <a:pt x="0" y="19866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4838941" y="3609544"/>
            <a:ext cx="228685" cy="228685"/>
          </a:xfrm>
          <a:custGeom>
            <a:avLst/>
            <a:gdLst/>
            <a:ahLst/>
            <a:cxnLst/>
            <a:rect l="l" t="t" r="r" b="b"/>
            <a:pathLst>
              <a:path w="343027" h="343027">
                <a:moveTo>
                  <a:pt x="0" y="0"/>
                </a:moveTo>
                <a:lnTo>
                  <a:pt x="343026" y="0"/>
                </a:lnTo>
                <a:lnTo>
                  <a:pt x="343026" y="343026"/>
                </a:lnTo>
                <a:lnTo>
                  <a:pt x="0" y="343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2006614" y="1449221"/>
            <a:ext cx="8636509" cy="675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5450" b="1" spc="588" dirty="0">
                <a:latin typeface="Montserrat Classic"/>
                <a:ea typeface="Montserrat Classic Bold"/>
                <a:cs typeface="Montserrat Classic Bold"/>
                <a:sym typeface="Montserrat Classic Bold"/>
              </a:rPr>
              <a:t>THANK YOU, MONTCO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61792" y="3913706"/>
            <a:ext cx="3678581" cy="2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6"/>
              </a:lnSpc>
            </a:pPr>
            <a:r>
              <a:rPr lang="en-US" sz="1305">
                <a:solidFill>
                  <a:srgbClr val="524E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devlinds@upmc.edu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61792" y="3109179"/>
            <a:ext cx="4730197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6"/>
              </a:lnSpc>
            </a:pPr>
            <a:r>
              <a:rPr lang="en-US" sz="1305">
                <a:solidFill>
                  <a:srgbClr val="524E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Director of Social Impact, Hamot Health Foundation</a:t>
            </a:r>
          </a:p>
          <a:p>
            <a:pPr>
              <a:lnSpc>
                <a:spcPts val="1826"/>
              </a:lnSpc>
            </a:pPr>
            <a:r>
              <a:rPr lang="en-US" sz="1305">
                <a:solidFill>
                  <a:srgbClr val="524E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Executive Director, BUILD CDC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607481" y="2786980"/>
            <a:ext cx="3678581" cy="25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8"/>
              </a:lnSpc>
            </a:pPr>
            <a:r>
              <a:rPr lang="en-US" sz="1555" dirty="0">
                <a:solidFill>
                  <a:srgbClr val="524E4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Daria Devlin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83485" y="2077074"/>
            <a:ext cx="4682769" cy="32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3"/>
              </a:lnSpc>
            </a:pPr>
            <a:r>
              <a:rPr lang="en-US" sz="1981" dirty="0">
                <a:solidFill>
                  <a:srgbClr val="505C65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STAY IN TOUCH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61792" y="5514560"/>
            <a:ext cx="3678581" cy="2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6"/>
              </a:lnSpc>
            </a:pPr>
            <a:r>
              <a:rPr lang="en-US" sz="1305">
                <a:solidFill>
                  <a:srgbClr val="524E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wyatt@hemlockandforge.com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61792" y="4855231"/>
            <a:ext cx="4730197" cy="2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6"/>
              </a:lnSpc>
            </a:pPr>
            <a:r>
              <a:rPr lang="en-US" sz="1305" dirty="0">
                <a:solidFill>
                  <a:srgbClr val="524E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Executive Director, Hemlock &amp; Forge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07481" y="4421923"/>
            <a:ext cx="3678581" cy="25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8"/>
              </a:lnSpc>
            </a:pPr>
            <a:r>
              <a:rPr lang="en-US" sz="1555">
                <a:solidFill>
                  <a:srgbClr val="524E4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Wyatt Schroeder</a:t>
            </a:r>
          </a:p>
        </p:txBody>
      </p:sp>
      <p:sp>
        <p:nvSpPr>
          <p:cNvPr id="25" name="Freeform 25"/>
          <p:cNvSpPr/>
          <p:nvPr/>
        </p:nvSpPr>
        <p:spPr>
          <a:xfrm>
            <a:off x="4838941" y="5172680"/>
            <a:ext cx="228685" cy="228685"/>
          </a:xfrm>
          <a:custGeom>
            <a:avLst/>
            <a:gdLst/>
            <a:ahLst/>
            <a:cxnLst/>
            <a:rect l="l" t="t" r="r" b="b"/>
            <a:pathLst>
              <a:path w="343027" h="343027">
                <a:moveTo>
                  <a:pt x="0" y="0"/>
                </a:moveTo>
                <a:lnTo>
                  <a:pt x="343026" y="0"/>
                </a:lnTo>
                <a:lnTo>
                  <a:pt x="343026" y="343027"/>
                </a:lnTo>
                <a:lnTo>
                  <a:pt x="0" y="34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TextBox 26"/>
          <p:cNvSpPr txBox="1"/>
          <p:nvPr/>
        </p:nvSpPr>
        <p:spPr>
          <a:xfrm>
            <a:off x="5161792" y="5184895"/>
            <a:ext cx="3678581" cy="2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6"/>
              </a:lnSpc>
            </a:pPr>
            <a:r>
              <a:rPr lang="en-US" sz="1305">
                <a:solidFill>
                  <a:srgbClr val="524E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(484) 283-5860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61792" y="3634457"/>
            <a:ext cx="3678581" cy="21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6"/>
              </a:lnSpc>
            </a:pPr>
            <a:r>
              <a:rPr lang="en-US" sz="1305">
                <a:solidFill>
                  <a:srgbClr val="524E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(814) 460-5387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161792" y="5835512"/>
            <a:ext cx="5481331" cy="217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26"/>
              </a:lnSpc>
            </a:pPr>
            <a:r>
              <a:rPr lang="en-US" sz="1305" i="1" kern="1300" spc="60" dirty="0">
                <a:solidFill>
                  <a:srgbClr val="524E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Supportive housing to end homelessness in PA &amp; Delaware</a:t>
            </a:r>
          </a:p>
        </p:txBody>
      </p:sp>
      <p:pic>
        <p:nvPicPr>
          <p:cNvPr id="29" name="Picture 28" descr="A logo for a housing company&#10;&#10;Description automatically generated">
            <a:extLst>
              <a:ext uri="{FF2B5EF4-FFF2-40B4-BE49-F238E27FC236}">
                <a16:creationId xmlns:a16="http://schemas.microsoft.com/office/drawing/2014/main" id="{A8D3444F-8D8A-8808-388D-7A28FE1181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76" y="80052"/>
            <a:ext cx="1289206" cy="12892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352001" y="0"/>
            <a:ext cx="12698881" cy="1640045"/>
            <a:chOff x="0" y="0"/>
            <a:chExt cx="5016842" cy="6479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647919"/>
            </a:xfrm>
            <a:custGeom>
              <a:avLst/>
              <a:gdLst/>
              <a:ahLst/>
              <a:cxnLst/>
              <a:rect l="l" t="t" r="r" b="b"/>
              <a:pathLst>
                <a:path w="5016842" h="647919">
                  <a:moveTo>
                    <a:pt x="0" y="0"/>
                  </a:moveTo>
                  <a:lnTo>
                    <a:pt x="5016842" y="0"/>
                  </a:lnTo>
                  <a:lnTo>
                    <a:pt x="5016842" y="647919"/>
                  </a:lnTo>
                  <a:lnTo>
                    <a:pt x="0" y="647919"/>
                  </a:lnTo>
                  <a:close/>
                </a:path>
              </a:pathLst>
            </a:custGeom>
            <a:solidFill>
              <a:srgbClr val="731F6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6669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-352001" y="-73043"/>
            <a:ext cx="1806769" cy="758843"/>
          </a:xfrm>
          <a:custGeom>
            <a:avLst/>
            <a:gdLst/>
            <a:ahLst/>
            <a:cxnLst/>
            <a:rect l="l" t="t" r="r" b="b"/>
            <a:pathLst>
              <a:path w="2710154" h="1138265">
                <a:moveTo>
                  <a:pt x="0" y="0"/>
                </a:moveTo>
                <a:lnTo>
                  <a:pt x="2710154" y="0"/>
                </a:lnTo>
                <a:lnTo>
                  <a:pt x="2710154" y="1138265"/>
                </a:lnTo>
                <a:lnTo>
                  <a:pt x="0" y="1138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454768" y="-73043"/>
            <a:ext cx="1806769" cy="758843"/>
          </a:xfrm>
          <a:custGeom>
            <a:avLst/>
            <a:gdLst/>
            <a:ahLst/>
            <a:cxnLst/>
            <a:rect l="l" t="t" r="r" b="b"/>
            <a:pathLst>
              <a:path w="2710154" h="1138265">
                <a:moveTo>
                  <a:pt x="0" y="0"/>
                </a:moveTo>
                <a:lnTo>
                  <a:pt x="2710155" y="0"/>
                </a:lnTo>
                <a:lnTo>
                  <a:pt x="2710155" y="1138265"/>
                </a:lnTo>
                <a:lnTo>
                  <a:pt x="0" y="1138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313528" y="2055160"/>
            <a:ext cx="5309930" cy="3877345"/>
            <a:chOff x="0" y="0"/>
            <a:chExt cx="15163800" cy="11072703"/>
          </a:xfrm>
        </p:grpSpPr>
        <p:sp>
          <p:nvSpPr>
            <p:cNvPr id="9" name="Freeform 9"/>
            <p:cNvSpPr/>
            <p:nvPr/>
          </p:nvSpPr>
          <p:spPr>
            <a:xfrm rot="2125020">
              <a:off x="-1736595" y="-3303546"/>
              <a:ext cx="18636990" cy="17679794"/>
            </a:xfrm>
            <a:custGeom>
              <a:avLst/>
              <a:gdLst/>
              <a:ahLst/>
              <a:cxnLst/>
              <a:rect l="l" t="t" r="r" b="b"/>
              <a:pathLst>
                <a:path w="18636990" h="17679794">
                  <a:moveTo>
                    <a:pt x="12442846" y="150526"/>
                  </a:moveTo>
                  <a:lnTo>
                    <a:pt x="18551970" y="8741495"/>
                  </a:lnTo>
                  <a:cubicBezTo>
                    <a:pt x="18636990" y="8861054"/>
                    <a:pt x="18613220" y="9023763"/>
                    <a:pt x="18498853" y="9105090"/>
                  </a:cubicBezTo>
                  <a:lnTo>
                    <a:pt x="6555025" y="17598466"/>
                  </a:lnTo>
                  <a:cubicBezTo>
                    <a:pt x="6440658" y="17679794"/>
                    <a:pt x="6279164" y="17648828"/>
                    <a:pt x="6194144" y="17529269"/>
                  </a:cubicBezTo>
                  <a:lnTo>
                    <a:pt x="85020" y="8938300"/>
                  </a:lnTo>
                  <a:cubicBezTo>
                    <a:pt x="0" y="8818741"/>
                    <a:pt x="23770" y="8656031"/>
                    <a:pt x="138137" y="8574704"/>
                  </a:cubicBezTo>
                  <a:lnTo>
                    <a:pt x="12081965" y="81328"/>
                  </a:lnTo>
                  <a:cubicBezTo>
                    <a:pt x="12196333" y="0"/>
                    <a:pt x="12357826" y="30967"/>
                    <a:pt x="12442846" y="150526"/>
                  </a:cubicBezTo>
                  <a:close/>
                </a:path>
              </a:pathLst>
            </a:custGeom>
            <a:blipFill>
              <a:blip r:embed="rId5"/>
              <a:stretch>
                <a:fillRect l="-51109" t="-15519" r="-45666" b="-2763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13528" y="6099085"/>
            <a:ext cx="5309930" cy="353319"/>
          </a:xfrm>
          <a:custGeom>
            <a:avLst/>
            <a:gdLst/>
            <a:ahLst/>
            <a:cxnLst/>
            <a:rect l="l" t="t" r="r" b="b"/>
            <a:pathLst>
              <a:path w="7964895" h="529979">
                <a:moveTo>
                  <a:pt x="0" y="0"/>
                </a:moveTo>
                <a:lnTo>
                  <a:pt x="7964895" y="0"/>
                </a:lnTo>
                <a:lnTo>
                  <a:pt x="7964895" y="529979"/>
                </a:lnTo>
                <a:lnTo>
                  <a:pt x="0" y="5299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249" t="-1657527" r="-18032" b="-1763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7267433" y="3491666"/>
            <a:ext cx="958244" cy="1591602"/>
          </a:xfrm>
          <a:custGeom>
            <a:avLst/>
            <a:gdLst/>
            <a:ahLst/>
            <a:cxnLst/>
            <a:rect l="l" t="t" r="r" b="b"/>
            <a:pathLst>
              <a:path w="1437366" h="2387403">
                <a:moveTo>
                  <a:pt x="0" y="0"/>
                </a:moveTo>
                <a:lnTo>
                  <a:pt x="1437366" y="0"/>
                </a:lnTo>
                <a:lnTo>
                  <a:pt x="1437366" y="2387404"/>
                </a:lnTo>
                <a:lnTo>
                  <a:pt x="0" y="238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7071" t="-26603" r="-105371" b="-2353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052801" y="3491666"/>
            <a:ext cx="958244" cy="1591602"/>
          </a:xfrm>
          <a:custGeom>
            <a:avLst/>
            <a:gdLst/>
            <a:ahLst/>
            <a:cxnLst/>
            <a:rect l="l" t="t" r="r" b="b"/>
            <a:pathLst>
              <a:path w="1437366" h="2387403">
                <a:moveTo>
                  <a:pt x="0" y="0"/>
                </a:moveTo>
                <a:lnTo>
                  <a:pt x="1437366" y="0"/>
                </a:lnTo>
                <a:lnTo>
                  <a:pt x="1437366" y="2387404"/>
                </a:lnTo>
                <a:lnTo>
                  <a:pt x="0" y="238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7071" t="-26603" r="-105371" b="-23534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3" name="Group 13"/>
          <p:cNvGrpSpPr/>
          <p:nvPr/>
        </p:nvGrpSpPr>
        <p:grpSpPr>
          <a:xfrm>
            <a:off x="7477608" y="5963362"/>
            <a:ext cx="3099753" cy="510465"/>
            <a:chOff x="0" y="0"/>
            <a:chExt cx="1224594" cy="2016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24594" cy="201665"/>
            </a:xfrm>
            <a:custGeom>
              <a:avLst/>
              <a:gdLst/>
              <a:ahLst/>
              <a:cxnLst/>
              <a:rect l="l" t="t" r="r" b="b"/>
              <a:pathLst>
                <a:path w="1224594" h="201665">
                  <a:moveTo>
                    <a:pt x="84918" y="0"/>
                  </a:moveTo>
                  <a:lnTo>
                    <a:pt x="1139676" y="0"/>
                  </a:lnTo>
                  <a:cubicBezTo>
                    <a:pt x="1162197" y="0"/>
                    <a:pt x="1183797" y="8947"/>
                    <a:pt x="1199722" y="24872"/>
                  </a:cubicBezTo>
                  <a:cubicBezTo>
                    <a:pt x="1215647" y="40797"/>
                    <a:pt x="1224594" y="62396"/>
                    <a:pt x="1224594" y="84918"/>
                  </a:cubicBezTo>
                  <a:lnTo>
                    <a:pt x="1224594" y="116747"/>
                  </a:lnTo>
                  <a:cubicBezTo>
                    <a:pt x="1224594" y="163646"/>
                    <a:pt x="1186575" y="201665"/>
                    <a:pt x="1139676" y="201665"/>
                  </a:cubicBezTo>
                  <a:lnTo>
                    <a:pt x="84918" y="201665"/>
                  </a:lnTo>
                  <a:cubicBezTo>
                    <a:pt x="38019" y="201665"/>
                    <a:pt x="0" y="163646"/>
                    <a:pt x="0" y="116747"/>
                  </a:cubicBezTo>
                  <a:lnTo>
                    <a:pt x="0" y="84918"/>
                  </a:lnTo>
                  <a:cubicBezTo>
                    <a:pt x="0" y="38019"/>
                    <a:pt x="38019" y="0"/>
                    <a:pt x="84918" y="0"/>
                  </a:cubicBezTo>
                  <a:close/>
                </a:path>
              </a:pathLst>
            </a:custGeom>
            <a:solidFill>
              <a:srgbClr val="F6DBD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224594" cy="2207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62463" y="311811"/>
            <a:ext cx="10067075" cy="85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8"/>
              </a:lnSpc>
            </a:pPr>
            <a:r>
              <a:rPr lang="en-US" sz="5259" b="1" spc="173" dirty="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Our “Why”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28984" y="3100793"/>
            <a:ext cx="1225550" cy="308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 dirty="0">
                <a:solidFill>
                  <a:srgbClr val="C31926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62.3 years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19148" y="3100793"/>
            <a:ext cx="1225550" cy="3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86.3 years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65625" y="5095969"/>
            <a:ext cx="2561859" cy="54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6"/>
              </a:lnSpc>
              <a:spcBef>
                <a:spcPct val="0"/>
              </a:spcBef>
            </a:pPr>
            <a:r>
              <a:rPr lang="en-US" sz="1666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Resides in underserved areas of Erie County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27484" y="5095969"/>
            <a:ext cx="3008879" cy="550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6"/>
              </a:lnSpc>
              <a:spcBef>
                <a:spcPct val="0"/>
              </a:spcBef>
            </a:pPr>
            <a:r>
              <a:rPr lang="en-US" sz="1666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Resides in more affluent areas</a:t>
            </a:r>
          </a:p>
          <a:p>
            <a:pPr algn="ctr">
              <a:lnSpc>
                <a:spcPts val="2166"/>
              </a:lnSpc>
              <a:spcBef>
                <a:spcPct val="0"/>
              </a:spcBef>
            </a:pPr>
            <a:r>
              <a:rPr lang="en-US" sz="1666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of Erie County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76159" y="6032059"/>
            <a:ext cx="2766952" cy="32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9"/>
              </a:lnSpc>
              <a:spcBef>
                <a:spcPct val="0"/>
              </a:spcBef>
            </a:pPr>
            <a:r>
              <a:rPr lang="en-US" sz="2076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An entire generation.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92403" y="1785481"/>
            <a:ext cx="740819" cy="70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  <a:spcBef>
                <a:spcPct val="0"/>
              </a:spcBef>
            </a:pPr>
            <a:r>
              <a:rPr lang="en-US" sz="4538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24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89176" y="2044251"/>
            <a:ext cx="419647" cy="36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  <a:spcBef>
                <a:spcPct val="0"/>
              </a:spcBef>
            </a:pPr>
            <a:r>
              <a:rPr lang="en-US" sz="2353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YR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10424" y="1998010"/>
            <a:ext cx="731441" cy="41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6"/>
              </a:lnSpc>
              <a:spcBef>
                <a:spcPct val="0"/>
              </a:spcBef>
            </a:pPr>
            <a:r>
              <a:rPr lang="en-US" sz="2666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GAP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536840" y="2476352"/>
            <a:ext cx="2921201" cy="333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9"/>
              </a:lnSpc>
              <a:spcBef>
                <a:spcPct val="0"/>
              </a:spcBef>
            </a:pPr>
            <a:r>
              <a:rPr lang="en-US" sz="2192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 LIFE EXPECTANCY</a:t>
            </a:r>
          </a:p>
        </p:txBody>
      </p:sp>
      <p:sp>
        <p:nvSpPr>
          <p:cNvPr id="26" name="Freeform 26"/>
          <p:cNvSpPr/>
          <p:nvPr/>
        </p:nvSpPr>
        <p:spPr>
          <a:xfrm>
            <a:off x="3586372" y="3727463"/>
            <a:ext cx="218126" cy="284203"/>
          </a:xfrm>
          <a:custGeom>
            <a:avLst/>
            <a:gdLst/>
            <a:ahLst/>
            <a:cxnLst/>
            <a:rect l="l" t="t" r="r" b="b"/>
            <a:pathLst>
              <a:path w="327189" h="426305">
                <a:moveTo>
                  <a:pt x="0" y="0"/>
                </a:moveTo>
                <a:lnTo>
                  <a:pt x="327190" y="0"/>
                </a:lnTo>
                <a:lnTo>
                  <a:pt x="327190" y="426305"/>
                </a:lnTo>
                <a:lnTo>
                  <a:pt x="0" y="4263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">
            <a:extLst>
              <a:ext uri="{FF2B5EF4-FFF2-40B4-BE49-F238E27FC236}">
                <a16:creationId xmlns:a16="http://schemas.microsoft.com/office/drawing/2014/main" id="{7E193447-231D-9BA1-5E1A-275FEF6FC1B1}"/>
              </a:ext>
            </a:extLst>
          </p:cNvPr>
          <p:cNvGrpSpPr/>
          <p:nvPr/>
        </p:nvGrpSpPr>
        <p:grpSpPr>
          <a:xfrm>
            <a:off x="-352001" y="0"/>
            <a:ext cx="12698881" cy="1640045"/>
            <a:chOff x="0" y="0"/>
            <a:chExt cx="5016842" cy="647919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48E96C1-5C6C-890D-7901-B43990D9A715}"/>
                </a:ext>
              </a:extLst>
            </p:cNvPr>
            <p:cNvSpPr/>
            <p:nvPr/>
          </p:nvSpPr>
          <p:spPr>
            <a:xfrm>
              <a:off x="0" y="0"/>
              <a:ext cx="5016842" cy="647919"/>
            </a:xfrm>
            <a:custGeom>
              <a:avLst/>
              <a:gdLst/>
              <a:ahLst/>
              <a:cxnLst/>
              <a:rect l="l" t="t" r="r" b="b"/>
              <a:pathLst>
                <a:path w="5016842" h="647919">
                  <a:moveTo>
                    <a:pt x="0" y="0"/>
                  </a:moveTo>
                  <a:lnTo>
                    <a:pt x="5016842" y="0"/>
                  </a:lnTo>
                  <a:lnTo>
                    <a:pt x="5016842" y="647919"/>
                  </a:lnTo>
                  <a:lnTo>
                    <a:pt x="0" y="647919"/>
                  </a:lnTo>
                  <a:close/>
                </a:path>
              </a:pathLst>
            </a:custGeom>
            <a:solidFill>
              <a:srgbClr val="731F6D"/>
            </a:solidFill>
          </p:spPr>
          <p:txBody>
            <a:bodyPr/>
            <a:lstStyle/>
            <a:p>
              <a:endParaRPr lang="en-US" sz="500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B4965141-1C26-B5C2-66C7-38A8ECBFEF58}"/>
                </a:ext>
              </a:extLst>
            </p:cNvPr>
            <p:cNvSpPr txBox="1"/>
            <p:nvPr/>
          </p:nvSpPr>
          <p:spPr>
            <a:xfrm>
              <a:off x="0" y="-19050"/>
              <a:ext cx="5016842" cy="6669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50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8D9271F6-2855-EC28-E941-918BFEDED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291" y="1205345"/>
            <a:ext cx="9458036" cy="5320145"/>
          </a:xfrm>
          <a:prstGeom prst="rect">
            <a:avLst/>
          </a:prstGeom>
        </p:spPr>
      </p:pic>
      <p:sp>
        <p:nvSpPr>
          <p:cNvPr id="4" name="Freeform 9">
            <a:extLst>
              <a:ext uri="{FF2B5EF4-FFF2-40B4-BE49-F238E27FC236}">
                <a16:creationId xmlns:a16="http://schemas.microsoft.com/office/drawing/2014/main" id="{43F8A278-4932-56C3-101A-FD966BFBDF7C}"/>
              </a:ext>
            </a:extLst>
          </p:cNvPr>
          <p:cNvSpPr/>
          <p:nvPr/>
        </p:nvSpPr>
        <p:spPr>
          <a:xfrm>
            <a:off x="-352001" y="-73043"/>
            <a:ext cx="1806769" cy="758843"/>
          </a:xfrm>
          <a:custGeom>
            <a:avLst/>
            <a:gdLst/>
            <a:ahLst/>
            <a:cxnLst/>
            <a:rect l="l" t="t" r="r" b="b"/>
            <a:pathLst>
              <a:path w="2710154" h="1138265">
                <a:moveTo>
                  <a:pt x="0" y="0"/>
                </a:moveTo>
                <a:lnTo>
                  <a:pt x="2710154" y="0"/>
                </a:lnTo>
                <a:lnTo>
                  <a:pt x="2710154" y="1138265"/>
                </a:lnTo>
                <a:lnTo>
                  <a:pt x="0" y="1138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01ABF926-320A-2821-35AF-543028710AC7}"/>
              </a:ext>
            </a:extLst>
          </p:cNvPr>
          <p:cNvSpPr/>
          <p:nvPr/>
        </p:nvSpPr>
        <p:spPr>
          <a:xfrm>
            <a:off x="1454768" y="-73043"/>
            <a:ext cx="1806769" cy="758843"/>
          </a:xfrm>
          <a:custGeom>
            <a:avLst/>
            <a:gdLst/>
            <a:ahLst/>
            <a:cxnLst/>
            <a:rect l="l" t="t" r="r" b="b"/>
            <a:pathLst>
              <a:path w="2710154" h="1138265">
                <a:moveTo>
                  <a:pt x="0" y="0"/>
                </a:moveTo>
                <a:lnTo>
                  <a:pt x="2710155" y="0"/>
                </a:lnTo>
                <a:lnTo>
                  <a:pt x="2710155" y="1138265"/>
                </a:lnTo>
                <a:lnTo>
                  <a:pt x="0" y="1138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6558BE6-292E-3F52-377B-36B207F4665A}"/>
              </a:ext>
            </a:extLst>
          </p:cNvPr>
          <p:cNvSpPr txBox="1"/>
          <p:nvPr/>
        </p:nvSpPr>
        <p:spPr>
          <a:xfrm>
            <a:off x="746236" y="331009"/>
            <a:ext cx="11589425" cy="85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6"/>
              </a:lnSpc>
            </a:pPr>
            <a:r>
              <a:rPr lang="en-US" sz="5258" b="1" spc="173" dirty="0">
                <a:solidFill>
                  <a:srgbClr val="FFFFFF"/>
                </a:solidFill>
                <a:latin typeface="Montserrat Classic" panose="020B0604020202020204" charset="0"/>
                <a:ea typeface="Montserrat Classic"/>
                <a:cs typeface="Montserrat Classic"/>
                <a:sym typeface="Montserrat Classic"/>
              </a:rPr>
              <a:t>Social Drivers of Health</a:t>
            </a:r>
          </a:p>
        </p:txBody>
      </p:sp>
    </p:spTree>
    <p:extLst>
      <p:ext uri="{BB962C8B-B14F-4D97-AF65-F5344CB8AC3E}">
        <p14:creationId xmlns:p14="http://schemas.microsoft.com/office/powerpoint/2010/main" val="871530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0757" y="4753026"/>
            <a:ext cx="585205" cy="438903"/>
          </a:xfrm>
          <a:custGeom>
            <a:avLst/>
            <a:gdLst/>
            <a:ahLst/>
            <a:cxnLst/>
            <a:rect l="l" t="t" r="r" b="b"/>
            <a:pathLst>
              <a:path w="877807" h="658355">
                <a:moveTo>
                  <a:pt x="0" y="0"/>
                </a:moveTo>
                <a:lnTo>
                  <a:pt x="877806" y="0"/>
                </a:lnTo>
                <a:lnTo>
                  <a:pt x="877806" y="658356"/>
                </a:lnTo>
                <a:lnTo>
                  <a:pt x="0" y="658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4276975" y="4774849"/>
            <a:ext cx="463835" cy="438903"/>
          </a:xfrm>
          <a:custGeom>
            <a:avLst/>
            <a:gdLst/>
            <a:ahLst/>
            <a:cxnLst/>
            <a:rect l="l" t="t" r="r" b="b"/>
            <a:pathLst>
              <a:path w="695752" h="658355">
                <a:moveTo>
                  <a:pt x="0" y="0"/>
                </a:moveTo>
                <a:lnTo>
                  <a:pt x="695751" y="0"/>
                </a:lnTo>
                <a:lnTo>
                  <a:pt x="695751" y="658355"/>
                </a:lnTo>
                <a:lnTo>
                  <a:pt x="0" y="658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7270006" y="4763587"/>
            <a:ext cx="460999" cy="417780"/>
          </a:xfrm>
          <a:custGeom>
            <a:avLst/>
            <a:gdLst/>
            <a:ahLst/>
            <a:cxnLst/>
            <a:rect l="l" t="t" r="r" b="b"/>
            <a:pathLst>
              <a:path w="691498" h="626670">
                <a:moveTo>
                  <a:pt x="0" y="0"/>
                </a:moveTo>
                <a:lnTo>
                  <a:pt x="691498" y="0"/>
                </a:lnTo>
                <a:lnTo>
                  <a:pt x="691498" y="626670"/>
                </a:lnTo>
                <a:lnTo>
                  <a:pt x="0" y="6266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258675" y="4774849"/>
            <a:ext cx="594573" cy="438903"/>
          </a:xfrm>
          <a:custGeom>
            <a:avLst/>
            <a:gdLst/>
            <a:ahLst/>
            <a:cxnLst/>
            <a:rect l="l" t="t" r="r" b="b"/>
            <a:pathLst>
              <a:path w="891860" h="658355">
                <a:moveTo>
                  <a:pt x="0" y="0"/>
                </a:moveTo>
                <a:lnTo>
                  <a:pt x="891860" y="0"/>
                </a:lnTo>
                <a:lnTo>
                  <a:pt x="891860" y="658355"/>
                </a:lnTo>
                <a:lnTo>
                  <a:pt x="0" y="6583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-352001" y="0"/>
            <a:ext cx="12698881" cy="1640045"/>
            <a:chOff x="0" y="0"/>
            <a:chExt cx="5016842" cy="6479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16842" cy="647919"/>
            </a:xfrm>
            <a:custGeom>
              <a:avLst/>
              <a:gdLst/>
              <a:ahLst/>
              <a:cxnLst/>
              <a:rect l="l" t="t" r="r" b="b"/>
              <a:pathLst>
                <a:path w="5016842" h="647919">
                  <a:moveTo>
                    <a:pt x="0" y="0"/>
                  </a:moveTo>
                  <a:lnTo>
                    <a:pt x="5016842" y="0"/>
                  </a:lnTo>
                  <a:lnTo>
                    <a:pt x="5016842" y="647919"/>
                  </a:lnTo>
                  <a:lnTo>
                    <a:pt x="0" y="647919"/>
                  </a:lnTo>
                  <a:close/>
                </a:path>
              </a:pathLst>
            </a:custGeom>
            <a:solidFill>
              <a:srgbClr val="731F6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016842" cy="6669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-352001" y="-73043"/>
            <a:ext cx="1806769" cy="758843"/>
          </a:xfrm>
          <a:custGeom>
            <a:avLst/>
            <a:gdLst/>
            <a:ahLst/>
            <a:cxnLst/>
            <a:rect l="l" t="t" r="r" b="b"/>
            <a:pathLst>
              <a:path w="2710154" h="1138265">
                <a:moveTo>
                  <a:pt x="0" y="0"/>
                </a:moveTo>
                <a:lnTo>
                  <a:pt x="2710154" y="0"/>
                </a:lnTo>
                <a:lnTo>
                  <a:pt x="2710154" y="1138265"/>
                </a:lnTo>
                <a:lnTo>
                  <a:pt x="0" y="1138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2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454768" y="-73043"/>
            <a:ext cx="1806769" cy="758843"/>
          </a:xfrm>
          <a:custGeom>
            <a:avLst/>
            <a:gdLst/>
            <a:ahLst/>
            <a:cxnLst/>
            <a:rect l="l" t="t" r="r" b="b"/>
            <a:pathLst>
              <a:path w="2710154" h="1138265">
                <a:moveTo>
                  <a:pt x="0" y="0"/>
                </a:moveTo>
                <a:lnTo>
                  <a:pt x="2710155" y="0"/>
                </a:lnTo>
                <a:lnTo>
                  <a:pt x="2710155" y="1138265"/>
                </a:lnTo>
                <a:lnTo>
                  <a:pt x="0" y="1138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410370" y="2009658"/>
            <a:ext cx="2445977" cy="2533915"/>
          </a:xfrm>
          <a:custGeom>
            <a:avLst/>
            <a:gdLst/>
            <a:ahLst/>
            <a:cxnLst/>
            <a:rect l="l" t="t" r="r" b="b"/>
            <a:pathLst>
              <a:path w="3668966" h="3800873">
                <a:moveTo>
                  <a:pt x="0" y="0"/>
                </a:moveTo>
                <a:lnTo>
                  <a:pt x="3668966" y="0"/>
                </a:lnTo>
                <a:lnTo>
                  <a:pt x="3668966" y="3800873"/>
                </a:lnTo>
                <a:lnTo>
                  <a:pt x="0" y="38008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2499" r="-42989" b="-1293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693800" y="5364789"/>
            <a:ext cx="187911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7"/>
              </a:lnSpc>
            </a:pPr>
            <a:r>
              <a:rPr lang="en-US" sz="1670" b="1" spc="83" dirty="0">
                <a:solidFill>
                  <a:srgbClr val="195264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TRUSTED ACCESS TO HEALTH CARE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71557" y="5364789"/>
            <a:ext cx="2474669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7"/>
              </a:lnSpc>
            </a:pPr>
            <a:r>
              <a:rPr lang="en-US" sz="1670" b="1" spc="83" dirty="0">
                <a:solidFill>
                  <a:srgbClr val="195264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SAFE &amp; AFFORDABLE HOUSING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14395" y="5364789"/>
            <a:ext cx="257222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7"/>
              </a:lnSpc>
            </a:pPr>
            <a:r>
              <a:rPr lang="en-US" sz="1670" b="1" spc="83" dirty="0">
                <a:solidFill>
                  <a:srgbClr val="195264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CAREER &amp; WORKFORCE DEVELOPMENT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36806" y="5371139"/>
            <a:ext cx="223831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0"/>
              </a:lnSpc>
            </a:pPr>
            <a:r>
              <a:rPr lang="en-US" sz="1737" b="1" spc="87" dirty="0">
                <a:solidFill>
                  <a:srgbClr val="195264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THRIVING NEIGHBORHOODS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2463" y="383519"/>
            <a:ext cx="10067075" cy="85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8"/>
              </a:lnSpc>
            </a:pPr>
            <a:r>
              <a:rPr lang="en-US" sz="5259" b="1" spc="173" dirty="0">
                <a:solidFill>
                  <a:srgbClr val="FFFFFF"/>
                </a:solidFill>
                <a:latin typeface="Montserrat Classic Bold" panose="020B0604020202020204" charset="0"/>
                <a:ea typeface="Montserrat Classic Bold"/>
                <a:cs typeface="Montserrat Classic Bold"/>
                <a:sym typeface="Montserrat Classic Bold"/>
              </a:rPr>
              <a:t>BUILD </a:t>
            </a:r>
            <a:r>
              <a:rPr lang="en-US" sz="5259" b="1" spc="173" dirty="0">
                <a:solidFill>
                  <a:srgbClr val="FFFFFF"/>
                </a:solidFill>
                <a:latin typeface="Montserrat Classic Bold" panose="020B0604020202020204" charset="0"/>
                <a:ea typeface="Montserrat Classic"/>
                <a:cs typeface="Montserrat Classic"/>
                <a:sym typeface="Montserrat Classic"/>
              </a:rPr>
              <a:t>Focus Areas</a:t>
            </a:r>
          </a:p>
        </p:txBody>
      </p:sp>
      <p:sp>
        <p:nvSpPr>
          <p:cNvPr id="17" name="Freeform 17"/>
          <p:cNvSpPr/>
          <p:nvPr/>
        </p:nvSpPr>
        <p:spPr>
          <a:xfrm>
            <a:off x="3286455" y="2009658"/>
            <a:ext cx="2444873" cy="2533915"/>
          </a:xfrm>
          <a:custGeom>
            <a:avLst/>
            <a:gdLst/>
            <a:ahLst/>
            <a:cxnLst/>
            <a:rect l="l" t="t" r="r" b="b"/>
            <a:pathLst>
              <a:path w="3667310" h="3800873">
                <a:moveTo>
                  <a:pt x="0" y="0"/>
                </a:moveTo>
                <a:lnTo>
                  <a:pt x="3667311" y="0"/>
                </a:lnTo>
                <a:lnTo>
                  <a:pt x="3667311" y="3800873"/>
                </a:lnTo>
                <a:lnTo>
                  <a:pt x="0" y="38008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0745" r="-2074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6131640" y="2009658"/>
            <a:ext cx="2737730" cy="2533915"/>
          </a:xfrm>
          <a:custGeom>
            <a:avLst/>
            <a:gdLst/>
            <a:ahLst/>
            <a:cxnLst/>
            <a:rect l="l" t="t" r="r" b="b"/>
            <a:pathLst>
              <a:path w="4106595" h="3800873">
                <a:moveTo>
                  <a:pt x="0" y="0"/>
                </a:moveTo>
                <a:lnTo>
                  <a:pt x="4106596" y="0"/>
                </a:lnTo>
                <a:lnTo>
                  <a:pt x="4106596" y="3800873"/>
                </a:lnTo>
                <a:lnTo>
                  <a:pt x="0" y="38008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0424" r="-1840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9284580" y="2009660"/>
            <a:ext cx="2542762" cy="2533915"/>
          </a:xfrm>
          <a:custGeom>
            <a:avLst/>
            <a:gdLst/>
            <a:ahLst/>
            <a:cxnLst/>
            <a:rect l="l" t="t" r="r" b="b"/>
            <a:pathLst>
              <a:path w="3814143" h="3800873">
                <a:moveTo>
                  <a:pt x="0" y="0"/>
                </a:moveTo>
                <a:lnTo>
                  <a:pt x="3814144" y="0"/>
                </a:lnTo>
                <a:lnTo>
                  <a:pt x="3814144" y="3800873"/>
                </a:lnTo>
                <a:lnTo>
                  <a:pt x="0" y="38008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6815" r="-5871" b="-14838"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9A1CF20-796E-29F3-653C-361B448447C8}"/>
              </a:ext>
            </a:extLst>
          </p:cNvPr>
          <p:cNvSpPr txBox="1"/>
          <p:nvPr/>
        </p:nvSpPr>
        <p:spPr>
          <a:xfrm>
            <a:off x="0" y="-46412"/>
            <a:ext cx="12192000" cy="9006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4A66FB-CDCE-4793-B76F-E2BB3F054567}"/>
              </a:ext>
            </a:extLst>
          </p:cNvPr>
          <p:cNvSpPr txBox="1">
            <a:spLocks/>
          </p:cNvSpPr>
          <p:nvPr/>
        </p:nvSpPr>
        <p:spPr>
          <a:xfrm>
            <a:off x="990982" y="1565148"/>
            <a:ext cx="8610218" cy="4428162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1704931-BE02-C7D7-61C2-D2C19307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381" y="180681"/>
            <a:ext cx="4923961" cy="12344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 SemiBold" pitchFamily="2" charset="0"/>
              </a:rPr>
              <a:t>Phase 1 Projects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9DB7435-1EC6-DDF8-0DFC-41512F1DA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0350" y="961287"/>
            <a:ext cx="3180850" cy="2545950"/>
          </a:xfrm>
        </p:spPr>
      </p:pic>
      <p:pic>
        <p:nvPicPr>
          <p:cNvPr id="7" name="Content Placeholder 4" descr="A building with a colorful banner&#10;&#10;Description automatically generated with medium confidence">
            <a:extLst>
              <a:ext uri="{FF2B5EF4-FFF2-40B4-BE49-F238E27FC236}">
                <a16:creationId xmlns:a16="http://schemas.microsoft.com/office/drawing/2014/main" id="{F05A1199-04EF-D847-CFB2-3D0A0ED027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1" t="26936" r="55227" b="17306"/>
          <a:stretch/>
        </p:blipFill>
        <p:spPr>
          <a:xfrm>
            <a:off x="197388" y="836373"/>
            <a:ext cx="3371272" cy="253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BE256E-72E3-AFF5-1D18-5808B04CA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21" y="3779229"/>
            <a:ext cx="3114862" cy="2595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843D5E-8B67-98A2-F4A5-E5C73BC1E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071" y="3448047"/>
            <a:ext cx="2919408" cy="2734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1EB86E-75E4-CD68-0C07-36CC378B5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158" y="4017019"/>
            <a:ext cx="2026462" cy="21403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454728-9509-D590-8896-95A1C2712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0361" y="4028381"/>
            <a:ext cx="2020539" cy="2129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58360-533D-BEC7-9B1E-199F0E6DAC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0361" y="1079311"/>
            <a:ext cx="2020539" cy="21546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980CD8-D6DB-2D15-FA63-77FF252A9D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7381" y="1191269"/>
            <a:ext cx="1932259" cy="204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7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93398" y="4466929"/>
            <a:ext cx="3032753" cy="303275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l="-9581" t="-16567" r="-4599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340542" y="4466929"/>
            <a:ext cx="3032753" cy="303275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l="-16896" r="-1689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93398" y="-207195"/>
            <a:ext cx="3032753" cy="4549129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0542" y="-207195"/>
            <a:ext cx="3032753" cy="4549129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5302" r="-5949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81295" y="-641682"/>
            <a:ext cx="3032753" cy="303275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6"/>
              <a:stretch>
                <a:fillRect l="-4186" t="-6710" r="-38518" b="-3602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165850" y="-641682"/>
            <a:ext cx="3032753" cy="303275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7"/>
              <a:stretch>
                <a:fillRect t="-16760" b="-1676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81295" y="2522926"/>
            <a:ext cx="3032753" cy="4549129"/>
            <a:chOff x="0" y="0"/>
            <a:chExt cx="6350000" cy="9525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38986" r="-86422"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165850" y="2522926"/>
            <a:ext cx="3032753" cy="4549129"/>
            <a:chOff x="0" y="0"/>
            <a:chExt cx="6350000" cy="9525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9"/>
              <a:stretch>
                <a:fillRect l="-7615" r="-474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408174" y="5262542"/>
            <a:ext cx="281154" cy="769958"/>
          </a:xfrm>
          <a:custGeom>
            <a:avLst/>
            <a:gdLst/>
            <a:ahLst/>
            <a:cxnLst/>
            <a:rect l="l" t="t" r="r" b="b"/>
            <a:pathLst>
              <a:path w="421731" h="1154937">
                <a:moveTo>
                  <a:pt x="0" y="0"/>
                </a:moveTo>
                <a:lnTo>
                  <a:pt x="421732" y="0"/>
                </a:lnTo>
                <a:lnTo>
                  <a:pt x="421732" y="1154937"/>
                </a:lnTo>
                <a:lnTo>
                  <a:pt x="0" y="11549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518" t="-154729" r="-1361111" b="-150000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9"/>
          <p:cNvGrpSpPr/>
          <p:nvPr/>
        </p:nvGrpSpPr>
        <p:grpSpPr>
          <a:xfrm>
            <a:off x="6165850" y="-625419"/>
            <a:ext cx="3032753" cy="303275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rot="536154">
              <a:off x="-429377" y="-429286"/>
              <a:ext cx="7210024" cy="7208770"/>
            </a:xfrm>
            <a:custGeom>
              <a:avLst/>
              <a:gdLst/>
              <a:ahLst/>
              <a:cxnLst/>
              <a:rect l="l" t="t" r="r" b="b"/>
              <a:pathLst>
                <a:path w="7210024" h="7208770">
                  <a:moveTo>
                    <a:pt x="5887612" y="31365"/>
                  </a:moveTo>
                  <a:lnTo>
                    <a:pt x="334816" y="904476"/>
                  </a:lnTo>
                  <a:cubicBezTo>
                    <a:pt x="135336" y="935841"/>
                    <a:pt x="0" y="1121679"/>
                    <a:pt x="31366" y="1321158"/>
                  </a:cubicBezTo>
                  <a:lnTo>
                    <a:pt x="904673" y="6875209"/>
                  </a:lnTo>
                  <a:cubicBezTo>
                    <a:pt x="935841" y="7073433"/>
                    <a:pt x="1121679" y="7208770"/>
                    <a:pt x="1321158" y="7177404"/>
                  </a:cubicBezTo>
                  <a:lnTo>
                    <a:pt x="6875209" y="6304096"/>
                  </a:lnTo>
                  <a:cubicBezTo>
                    <a:pt x="7073433" y="6272928"/>
                    <a:pt x="7210024" y="6086894"/>
                    <a:pt x="7178659" y="5887414"/>
                  </a:cubicBezTo>
                  <a:lnTo>
                    <a:pt x="6305548" y="334618"/>
                  </a:lnTo>
                  <a:cubicBezTo>
                    <a:pt x="6272928" y="135336"/>
                    <a:pt x="6087091" y="0"/>
                    <a:pt x="5887612" y="31365"/>
                  </a:cubicBezTo>
                  <a:close/>
                </a:path>
              </a:pathLst>
            </a:custGeom>
            <a:blipFill>
              <a:blip r:embed="rId11"/>
              <a:stretch>
                <a:fillRect l="-15301" t="-22848" r="-16165" b="-3096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B0AB3-A3FA-28DD-1327-1C1595574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3024" y="2616027"/>
            <a:ext cx="7508090" cy="2478024"/>
          </a:xfrm>
        </p:spPr>
        <p:txBody>
          <a:bodyPr/>
          <a:lstStyle/>
          <a:p>
            <a:r>
              <a:rPr lang="en-US" dirty="0">
                <a:latin typeface="Montserrat Classic Bold" panose="020B0604020202020204" charset="0"/>
              </a:rPr>
              <a:t>Housing first </a:t>
            </a:r>
            <a:r>
              <a:rPr lang="en-US" dirty="0" err="1">
                <a:latin typeface="Montserrat Classic Bold" panose="020B0604020202020204" charset="0"/>
              </a:rPr>
              <a:t>erie</a:t>
            </a:r>
            <a:endParaRPr lang="en-US" dirty="0">
              <a:latin typeface="Montserrat Classic Bold" panose="020B060402020202020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B9C83-8319-3C3F-6D52-D93DB9E3E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7665" y="3395724"/>
            <a:ext cx="5838808" cy="918630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 Medium" pitchFamily="2" charset="0"/>
              </a:rPr>
              <a:t>Addressing chronic homelessness in </a:t>
            </a:r>
            <a:r>
              <a:rPr lang="en-US" dirty="0" err="1">
                <a:latin typeface="Montserrat Medium" pitchFamily="2" charset="0"/>
              </a:rPr>
              <a:t>erie</a:t>
            </a:r>
            <a:r>
              <a:rPr lang="en-US" dirty="0">
                <a:latin typeface="Montserrat Medium" pitchFamily="2" charset="0"/>
              </a:rPr>
              <a:t> county</a:t>
            </a:r>
          </a:p>
        </p:txBody>
      </p:sp>
      <p:pic>
        <p:nvPicPr>
          <p:cNvPr id="5" name="Picture 4" descr="A logo for a housing company&#10;&#10;Description automatically generated">
            <a:extLst>
              <a:ext uri="{FF2B5EF4-FFF2-40B4-BE49-F238E27FC236}">
                <a16:creationId xmlns:a16="http://schemas.microsoft.com/office/drawing/2014/main" id="{99CB4439-1F77-62C0-64BA-812A442BD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035"/>
            <a:ext cx="3525016" cy="35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03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D3E0E0-83A1-4B51-36B5-BF75646CE9F6}"/>
              </a:ext>
            </a:extLst>
          </p:cNvPr>
          <p:cNvSpPr txBox="1"/>
          <p:nvPr/>
        </p:nvSpPr>
        <p:spPr>
          <a:xfrm>
            <a:off x="0" y="-46412"/>
            <a:ext cx="12192000" cy="9006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CE69D-5048-9202-6118-FEA5770B1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494" y="184946"/>
            <a:ext cx="10241280" cy="123444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SemiBold" pitchFamily="2" charset="0"/>
              </a:rPr>
              <a:t>Housing First Erie: Project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5C0AF-60F1-6979-006F-5D6D6477731B}"/>
              </a:ext>
            </a:extLst>
          </p:cNvPr>
          <p:cNvSpPr txBox="1"/>
          <p:nvPr/>
        </p:nvSpPr>
        <p:spPr>
          <a:xfrm>
            <a:off x="4869525" y="2921415"/>
            <a:ext cx="2133600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Housing First Erie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i="1" dirty="0">
                <a:solidFill>
                  <a:schemeClr val="bg1"/>
                </a:solidFill>
              </a:rPr>
              <a:t>Project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CFDFB-BA5C-290B-FE1B-928786D60CFC}"/>
              </a:ext>
            </a:extLst>
          </p:cNvPr>
          <p:cNvSpPr txBox="1"/>
          <p:nvPr/>
        </p:nvSpPr>
        <p:spPr>
          <a:xfrm>
            <a:off x="2999510" y="2102776"/>
            <a:ext cx="147550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Erie Home Team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FF874-BC20-AEDA-DDEE-C10251D3B693}"/>
              </a:ext>
            </a:extLst>
          </p:cNvPr>
          <p:cNvSpPr txBox="1"/>
          <p:nvPr/>
        </p:nvSpPr>
        <p:spPr>
          <a:xfrm>
            <a:off x="1588158" y="2847311"/>
            <a:ext cx="263395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Hamot Health Foundation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EAA2E3-0ACC-072B-0B0A-BCF86CF38486}"/>
              </a:ext>
            </a:extLst>
          </p:cNvPr>
          <p:cNvSpPr txBox="1"/>
          <p:nvPr/>
        </p:nvSpPr>
        <p:spPr>
          <a:xfrm>
            <a:off x="1051514" y="3568614"/>
            <a:ext cx="17776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City of Erie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70CDE-BBF1-E87A-FCEB-C751A5F585F4}"/>
              </a:ext>
            </a:extLst>
          </p:cNvPr>
          <p:cNvSpPr txBox="1"/>
          <p:nvPr/>
        </p:nvSpPr>
        <p:spPr>
          <a:xfrm>
            <a:off x="3090482" y="4538229"/>
            <a:ext cx="193271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Erie County Department of Human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78054B-FCB1-164F-9385-885FE7CC8583}"/>
              </a:ext>
            </a:extLst>
          </p:cNvPr>
          <p:cNvSpPr txBox="1"/>
          <p:nvPr/>
        </p:nvSpPr>
        <p:spPr>
          <a:xfrm>
            <a:off x="5207750" y="4543534"/>
            <a:ext cx="139238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Erie Community Foundation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081D59-9C22-ACFE-558B-B92C29001895}"/>
              </a:ext>
            </a:extLst>
          </p:cNvPr>
          <p:cNvSpPr txBox="1"/>
          <p:nvPr/>
        </p:nvSpPr>
        <p:spPr>
          <a:xfrm>
            <a:off x="6770018" y="4541925"/>
            <a:ext cx="155206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Erie County Care Management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1EB238-8DB1-6E82-EEF4-8C084730DEBC}"/>
              </a:ext>
            </a:extLst>
          </p:cNvPr>
          <p:cNvSpPr txBox="1"/>
          <p:nvPr/>
        </p:nvSpPr>
        <p:spPr>
          <a:xfrm>
            <a:off x="7961263" y="2795578"/>
            <a:ext cx="22555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Highmark/Allegheny Health 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2326F2-E6D2-CE1A-9BBB-912BBCFC2E31}"/>
              </a:ext>
            </a:extLst>
          </p:cNvPr>
          <p:cNvSpPr txBox="1"/>
          <p:nvPr/>
        </p:nvSpPr>
        <p:spPr>
          <a:xfrm>
            <a:off x="7412610" y="2092753"/>
            <a:ext cx="167640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Gannon University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AC377-4D17-FB12-6C56-10F2BDBADF1D}"/>
              </a:ext>
            </a:extLst>
          </p:cNvPr>
          <p:cNvSpPr txBox="1"/>
          <p:nvPr/>
        </p:nvSpPr>
        <p:spPr>
          <a:xfrm>
            <a:off x="1712193" y="4034730"/>
            <a:ext cx="113260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HANDS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B6C38C-69C0-CA9A-FEAF-658BF6571639}"/>
              </a:ext>
            </a:extLst>
          </p:cNvPr>
          <p:cNvCxnSpPr>
            <a:cxnSpLocks/>
          </p:cNvCxnSpPr>
          <p:nvPr/>
        </p:nvCxnSpPr>
        <p:spPr>
          <a:xfrm>
            <a:off x="4506927" y="2446947"/>
            <a:ext cx="331713" cy="4656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5ABAE9B-D91C-B2FB-AECB-5A498601DBA3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222114" y="3170477"/>
            <a:ext cx="616526" cy="1252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1BD645-29F8-67B6-475D-511661534A21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829118" y="3553525"/>
            <a:ext cx="1548244" cy="1997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594DC8A-3BDF-2B85-0839-AD616176776B}"/>
              </a:ext>
            </a:extLst>
          </p:cNvPr>
          <p:cNvCxnSpPr>
            <a:cxnSpLocks/>
          </p:cNvCxnSpPr>
          <p:nvPr/>
        </p:nvCxnSpPr>
        <p:spPr>
          <a:xfrm flipV="1">
            <a:off x="2999510" y="3842427"/>
            <a:ext cx="1788415" cy="657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43E5B48-46B0-D538-AD6F-561904711877}"/>
              </a:ext>
            </a:extLst>
          </p:cNvPr>
          <p:cNvCxnSpPr>
            <a:cxnSpLocks/>
          </p:cNvCxnSpPr>
          <p:nvPr/>
        </p:nvCxnSpPr>
        <p:spPr>
          <a:xfrm flipV="1">
            <a:off x="4904106" y="3967690"/>
            <a:ext cx="351556" cy="5319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31796A-12C6-422A-6810-12FAB5441AE3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5903942" y="4027558"/>
            <a:ext cx="0" cy="5159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A929BC-0086-5240-A5F6-59AD72EE2AAA}"/>
              </a:ext>
            </a:extLst>
          </p:cNvPr>
          <p:cNvCxnSpPr>
            <a:cxnSpLocks/>
          </p:cNvCxnSpPr>
          <p:nvPr/>
        </p:nvCxnSpPr>
        <p:spPr>
          <a:xfrm flipH="1" flipV="1">
            <a:off x="6704192" y="3967690"/>
            <a:ext cx="264352" cy="5319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3A84D65-89B1-B3D5-6B5A-794A1F65D730}"/>
              </a:ext>
            </a:extLst>
          </p:cNvPr>
          <p:cNvCxnSpPr>
            <a:cxnSpLocks/>
            <a:stCxn id="13" idx="1"/>
            <a:endCxn id="4" idx="3"/>
          </p:cNvCxnSpPr>
          <p:nvPr/>
        </p:nvCxnSpPr>
        <p:spPr>
          <a:xfrm flipH="1">
            <a:off x="7003125" y="3118744"/>
            <a:ext cx="958138" cy="310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E7D2345-9F3B-E57D-1B07-6BDE6D57BE44}"/>
              </a:ext>
            </a:extLst>
          </p:cNvPr>
          <p:cNvCxnSpPr>
            <a:cxnSpLocks/>
          </p:cNvCxnSpPr>
          <p:nvPr/>
        </p:nvCxnSpPr>
        <p:spPr>
          <a:xfrm flipH="1">
            <a:off x="7045034" y="2415918"/>
            <a:ext cx="308328" cy="4773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71250C58-E088-4BED-079B-0EA69EE799A0}"/>
              </a:ext>
            </a:extLst>
          </p:cNvPr>
          <p:cNvSpPr/>
          <p:nvPr/>
        </p:nvSpPr>
        <p:spPr>
          <a:xfrm rot="5400000">
            <a:off x="5636162" y="2326021"/>
            <a:ext cx="428187" cy="260894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026" name="Picture 2" descr="Infinite Erie">
            <a:extLst>
              <a:ext uri="{FF2B5EF4-FFF2-40B4-BE49-F238E27FC236}">
                <a16:creationId xmlns:a16="http://schemas.microsoft.com/office/drawing/2014/main" id="{AFB37067-ADB3-A01E-BABE-11D663DE2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76" y="1087334"/>
            <a:ext cx="1499758" cy="10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F05B2-1B70-71B0-F5AD-27A847D0E88A}"/>
              </a:ext>
            </a:extLst>
          </p:cNvPr>
          <p:cNvSpPr txBox="1"/>
          <p:nvPr/>
        </p:nvSpPr>
        <p:spPr>
          <a:xfrm>
            <a:off x="8424179" y="4316422"/>
            <a:ext cx="21251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Housing Authority of the City of Erie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47186C-DBD6-224F-0871-2D11FD41D73B}"/>
              </a:ext>
            </a:extLst>
          </p:cNvPr>
          <p:cNvCxnSpPr>
            <a:cxnSpLocks/>
          </p:cNvCxnSpPr>
          <p:nvPr/>
        </p:nvCxnSpPr>
        <p:spPr>
          <a:xfrm flipH="1" flipV="1">
            <a:off x="7084725" y="3808907"/>
            <a:ext cx="1339454" cy="5075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1B9D482-AA81-F1D1-6994-506B31E22362}"/>
              </a:ext>
            </a:extLst>
          </p:cNvPr>
          <p:cNvSpPr txBox="1"/>
          <p:nvPr/>
        </p:nvSpPr>
        <p:spPr>
          <a:xfrm>
            <a:off x="8540360" y="3539411"/>
            <a:ext cx="167640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Mercyhurst University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5083F6-1F3E-2FE4-BA5C-9A2DA249B28D}"/>
              </a:ext>
            </a:extLst>
          </p:cNvPr>
          <p:cNvSpPr txBox="1"/>
          <p:nvPr/>
        </p:nvSpPr>
        <p:spPr>
          <a:xfrm>
            <a:off x="1710350" y="4516199"/>
            <a:ext cx="122612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Erie County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DFFFEA-035D-95D8-A4BF-6BE32D832019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7045034" y="3563363"/>
            <a:ext cx="1495326" cy="2992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FF759FE-30E3-1681-6ECC-8ECA658F1DDB}"/>
              </a:ext>
            </a:extLst>
          </p:cNvPr>
          <p:cNvCxnSpPr>
            <a:cxnSpLocks/>
          </p:cNvCxnSpPr>
          <p:nvPr/>
        </p:nvCxnSpPr>
        <p:spPr>
          <a:xfrm flipV="1">
            <a:off x="2936476" y="3705925"/>
            <a:ext cx="1593286" cy="4798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6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9D8651-DB9E-689B-4331-AF715AEBF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09"/>
          <a:stretch/>
        </p:blipFill>
        <p:spPr>
          <a:xfrm>
            <a:off x="875901" y="672672"/>
            <a:ext cx="10440198" cy="5646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8CC088-1C12-A69A-0035-360C09C9F0D0}"/>
              </a:ext>
            </a:extLst>
          </p:cNvPr>
          <p:cNvSpPr txBox="1"/>
          <p:nvPr/>
        </p:nvSpPr>
        <p:spPr>
          <a:xfrm>
            <a:off x="0" y="-46412"/>
            <a:ext cx="12192000" cy="9006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2596FC-EACD-9777-A4CD-A25833681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66462"/>
            <a:ext cx="10241280" cy="123444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SemiBold" pitchFamily="2" charset="0"/>
              </a:rPr>
              <a:t>Housing First Erie: In action</a:t>
            </a:r>
          </a:p>
        </p:txBody>
      </p:sp>
    </p:spTree>
    <p:extLst>
      <p:ext uri="{BB962C8B-B14F-4D97-AF65-F5344CB8AC3E}">
        <p14:creationId xmlns:p14="http://schemas.microsoft.com/office/powerpoint/2010/main" val="137916634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75e05cd-f2c8-40ca-9263-d28949411996" xsi:nil="true"/>
    <lcf76f155ced4ddcb4097134ff3c332f xmlns="c9d4209a-3a03-444e-8635-019a2a7e74f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35D234F985514698BF7AFC723C9BE6" ma:contentTypeVersion="18" ma:contentTypeDescription="Create a new document." ma:contentTypeScope="" ma:versionID="51b890d0c29dac710bea29c70c9dc02f">
  <xsd:schema xmlns:xsd="http://www.w3.org/2001/XMLSchema" xmlns:xs="http://www.w3.org/2001/XMLSchema" xmlns:p="http://schemas.microsoft.com/office/2006/metadata/properties" xmlns:ns2="c9d4209a-3a03-444e-8635-019a2a7e74fe" xmlns:ns3="f75e05cd-f2c8-40ca-9263-d28949411996" targetNamespace="http://schemas.microsoft.com/office/2006/metadata/properties" ma:root="true" ma:fieldsID="1b22e0139b05d16ba3983438487e5a05" ns2:_="" ns3:_="">
    <xsd:import namespace="c9d4209a-3a03-444e-8635-019a2a7e74fe"/>
    <xsd:import namespace="f75e05cd-f2c8-40ca-9263-d289494119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4209a-3a03-444e-8635-019a2a7e74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ad8b9ce-7cfe-4c6e-ad5f-084dd22e8f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5e05cd-f2c8-40ca-9263-d2894941199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5bb2ef7-c3d7-475e-b2bd-cee90e968347}" ma:internalName="TaxCatchAll" ma:showField="CatchAllData" ma:web="f75e05cd-f2c8-40ca-9263-d289494119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187F7F-9A0A-4918-8CE7-327A60283C8C}">
  <ds:schemaRefs>
    <ds:schemaRef ds:uri="http://schemas.microsoft.com/office/2006/metadata/properties"/>
    <ds:schemaRef ds:uri="http://schemas.microsoft.com/office/infopath/2007/PartnerControls"/>
    <ds:schemaRef ds:uri="f75e05cd-f2c8-40ca-9263-d28949411996"/>
    <ds:schemaRef ds:uri="c9d4209a-3a03-444e-8635-019a2a7e74fe"/>
  </ds:schemaRefs>
</ds:datastoreItem>
</file>

<file path=customXml/itemProps2.xml><?xml version="1.0" encoding="utf-8"?>
<ds:datastoreItem xmlns:ds="http://schemas.openxmlformats.org/officeDocument/2006/customXml" ds:itemID="{DAA1C170-82BC-42DD-97AE-245B4CB722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d4209a-3a03-444e-8635-019a2a7e74fe"/>
    <ds:schemaRef ds:uri="f75e05cd-f2c8-40ca-9263-d289494119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06B669-29DB-488A-954F-C6953E5B56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808</Words>
  <Application>Microsoft Office PowerPoint</Application>
  <PresentationFormat>Widescreen</PresentationFormat>
  <Paragraphs>126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Avenir Next LT Pro</vt:lpstr>
      <vt:lpstr>Calibri</vt:lpstr>
      <vt:lpstr>Corbel</vt:lpstr>
      <vt:lpstr>Montserrat</vt:lpstr>
      <vt:lpstr>Montserrat Classic</vt:lpstr>
      <vt:lpstr>Montserrat Classic Bold</vt:lpstr>
      <vt:lpstr>Montserrat Light</vt:lpstr>
      <vt:lpstr>Montserrat Light Bold</vt:lpstr>
      <vt:lpstr>Montserrat Medium</vt:lpstr>
      <vt:lpstr>Montserrat SemiBold</vt:lpstr>
      <vt:lpstr>GradientRiseVTI</vt:lpstr>
      <vt:lpstr>PowerPoint Presentation</vt:lpstr>
      <vt:lpstr>PowerPoint Presentation</vt:lpstr>
      <vt:lpstr>PowerPoint Presentation</vt:lpstr>
      <vt:lpstr>PowerPoint Presentation</vt:lpstr>
      <vt:lpstr>Phase 1 Projects</vt:lpstr>
      <vt:lpstr>PowerPoint Presentation</vt:lpstr>
      <vt:lpstr>Housing first erie</vt:lpstr>
      <vt:lpstr>Housing First Erie: Project Team</vt:lpstr>
      <vt:lpstr>Housing First Erie: In action</vt:lpstr>
      <vt:lpstr>Demonstrating success</vt:lpstr>
      <vt:lpstr>PowerPoint Presentation</vt:lpstr>
      <vt:lpstr>PowerPoint Presentation</vt:lpstr>
      <vt:lpstr>Exploring a Community development partnership for Montgomery county</vt:lpstr>
      <vt:lpstr>Exploring a Community development partnership for montco</vt:lpstr>
      <vt:lpstr>Landscape review</vt:lpstr>
      <vt:lpstr>Coalition-building &amp; Community planning</vt:lpstr>
      <vt:lpstr>Focused Pilot</vt:lpstr>
      <vt:lpstr>Bring to scale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Values</dc:title>
  <dc:creator>King, Kathryn</dc:creator>
  <cp:lastModifiedBy>Wyatt Schroeder</cp:lastModifiedBy>
  <cp:revision>17</cp:revision>
  <dcterms:created xsi:type="dcterms:W3CDTF">2024-02-15T15:42:22Z</dcterms:created>
  <dcterms:modified xsi:type="dcterms:W3CDTF">2024-08-16T17:01:25Z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4b1be8-281e-475d-98b0-21c3457e5a46_Enabled">
    <vt:lpwstr>true</vt:lpwstr>
  </property>
  <property fmtid="{D5CDD505-2E9C-101B-9397-08002B2CF9AE}" pid="3" name="MSIP_Label_5e4b1be8-281e-475d-98b0-21c3457e5a46_SetDate">
    <vt:lpwstr>2024-02-15T15:42:41Z</vt:lpwstr>
  </property>
  <property fmtid="{D5CDD505-2E9C-101B-9397-08002B2CF9AE}" pid="4" name="MSIP_Label_5e4b1be8-281e-475d-98b0-21c3457e5a46_Method">
    <vt:lpwstr>Standard</vt:lpwstr>
  </property>
  <property fmtid="{D5CDD505-2E9C-101B-9397-08002B2CF9AE}" pid="5" name="MSIP_Label_5e4b1be8-281e-475d-98b0-21c3457e5a46_Name">
    <vt:lpwstr>Public</vt:lpwstr>
  </property>
  <property fmtid="{D5CDD505-2E9C-101B-9397-08002B2CF9AE}" pid="6" name="MSIP_Label_5e4b1be8-281e-475d-98b0-21c3457e5a46_SiteId">
    <vt:lpwstr>8b3dd73e-4e72-4679-b191-56da1588712b</vt:lpwstr>
  </property>
  <property fmtid="{D5CDD505-2E9C-101B-9397-08002B2CF9AE}" pid="7" name="MSIP_Label_5e4b1be8-281e-475d-98b0-21c3457e5a46_ActionId">
    <vt:lpwstr>703103c9-eedf-4f32-8e33-333e2bdb12aa</vt:lpwstr>
  </property>
  <property fmtid="{D5CDD505-2E9C-101B-9397-08002B2CF9AE}" pid="8" name="MSIP_Label_5e4b1be8-281e-475d-98b0-21c3457e5a46_ContentBits">
    <vt:lpwstr>0</vt:lpwstr>
  </property>
  <property fmtid="{D5CDD505-2E9C-101B-9397-08002B2CF9AE}" pid="9" name="ContentTypeId">
    <vt:lpwstr>0x0101005A35D234F985514698BF7AFC723C9BE6</vt:lpwstr>
  </property>
  <property fmtid="{D5CDD505-2E9C-101B-9397-08002B2CF9AE}" pid="10" name="MediaServiceImageTags">
    <vt:lpwstr/>
  </property>
</Properties>
</file>